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304" r:id="rId3"/>
    <p:sldId id="281" r:id="rId4"/>
    <p:sldId id="287" r:id="rId5"/>
    <p:sldId id="260" r:id="rId6"/>
    <p:sldId id="290" r:id="rId7"/>
    <p:sldId id="283" r:id="rId8"/>
    <p:sldId id="292" r:id="rId9"/>
    <p:sldId id="293" r:id="rId10"/>
    <p:sldId id="284" r:id="rId11"/>
    <p:sldId id="288" r:id="rId12"/>
    <p:sldId id="289" r:id="rId13"/>
    <p:sldId id="302" r:id="rId14"/>
    <p:sldId id="294" r:id="rId15"/>
    <p:sldId id="303" r:id="rId16"/>
    <p:sldId id="305" r:id="rId17"/>
    <p:sldId id="308" r:id="rId18"/>
    <p:sldId id="306" r:id="rId19"/>
    <p:sldId id="309" r:id="rId20"/>
    <p:sldId id="307" r:id="rId21"/>
    <p:sldId id="285" r:id="rId22"/>
    <p:sldId id="300" r:id="rId23"/>
    <p:sldId id="295" r:id="rId24"/>
    <p:sldId id="296" r:id="rId25"/>
    <p:sldId id="297" r:id="rId26"/>
    <p:sldId id="298" r:id="rId27"/>
    <p:sldId id="299" r:id="rId28"/>
    <p:sldId id="301" r:id="rId29"/>
    <p:sldId id="291" r:id="rId30"/>
    <p:sldId id="258" r:id="rId31"/>
    <p:sldId id="277" r:id="rId32"/>
    <p:sldId id="278" r:id="rId33"/>
    <p:sldId id="271" r:id="rId34"/>
    <p:sldId id="272" r:id="rId35"/>
  </p:sldIdLst>
  <p:sldSz cx="9144000" cy="6858000" type="screen4x3"/>
  <p:notesSz cx="6797675" cy="9926638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143" autoAdjust="0"/>
  </p:normalViewPr>
  <p:slideViewPr>
    <p:cSldViewPr>
      <p:cViewPr varScale="1">
        <p:scale>
          <a:sx n="77" d="100"/>
          <a:sy n="77" d="100"/>
        </p:scale>
        <p:origin x="-102" y="-5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5FDF5E-D554-4925-B959-1A1CC71F9A0F}" type="datetimeFigureOut">
              <a:rPr lang="ru-RU" smtClean="0"/>
              <a:t>18.01.2019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2AA62F-6282-4018-A024-1B0D9C41D9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1876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//</a:t>
            </a:r>
            <a:r>
              <a:rPr lang="ru-RU" dirty="0" smtClean="0"/>
              <a:t>Величина</a:t>
            </a:r>
            <a:r>
              <a:rPr lang="ru-RU" baseline="0" dirty="0" smtClean="0"/>
              <a:t> </a:t>
            </a:r>
            <a:r>
              <a:rPr lang="en-US" baseline="0" dirty="0" err="1" smtClean="0"/>
              <a:t>kT</a:t>
            </a:r>
            <a:r>
              <a:rPr lang="en-US" baseline="0" dirty="0" smtClean="0"/>
              <a:t> </a:t>
            </a:r>
            <a:r>
              <a:rPr lang="ru-RU" baseline="0" dirty="0" smtClean="0"/>
              <a:t>при </a:t>
            </a:r>
            <a:r>
              <a:rPr lang="en-US" baseline="0" dirty="0" smtClean="0"/>
              <a:t>300K?</a:t>
            </a:r>
            <a:endParaRPr lang="ru-RU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http://www.ioffe.ru/SVA/NSM/Semicond/InP/bandstr.html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AA62F-6282-4018-A024-1B0D9C41D94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6003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* В пункте</a:t>
            </a:r>
            <a:r>
              <a:rPr lang="ru-RU" baseline="0" dirty="0" smtClean="0"/>
              <a:t> 2 – деполяризация – поправить; также, возможно нужно вернуть про стабилизацию легкой оси вдоль приложенной деформации.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AA62F-6282-4018-A024-1B0D9C41D949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9585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[1] </a:t>
            </a:r>
            <a:r>
              <a:rPr lang="en-US" dirty="0" err="1" smtClean="0"/>
              <a:t>Nov´ak</a:t>
            </a:r>
            <a:r>
              <a:rPr lang="en-US" dirty="0" smtClean="0"/>
              <a:t> V., </a:t>
            </a:r>
            <a:r>
              <a:rPr lang="en-US" dirty="0" err="1" smtClean="0"/>
              <a:t>Olejn´ik</a:t>
            </a:r>
            <a:r>
              <a:rPr lang="en-US" dirty="0" smtClean="0"/>
              <a:t> K., </a:t>
            </a:r>
            <a:r>
              <a:rPr lang="en-US" dirty="0" err="1" smtClean="0"/>
              <a:t>Wunderlich</a:t>
            </a:r>
            <a:r>
              <a:rPr lang="en-US" dirty="0" smtClean="0"/>
              <a:t> J. et al. Curie Point Singularity in the Temperature Derivative of Resistivity in (</a:t>
            </a:r>
            <a:r>
              <a:rPr lang="en-US" dirty="0" err="1" smtClean="0"/>
              <a:t>Ga,Mn</a:t>
            </a:r>
            <a:r>
              <a:rPr lang="en-US" dirty="0" smtClean="0"/>
              <a:t>)As // Physical Review Letters. — 2008. — </a:t>
            </a:r>
            <a:r>
              <a:rPr lang="en-US" dirty="0" err="1" smtClean="0"/>
              <a:t>aug.</a:t>
            </a:r>
            <a:r>
              <a:rPr lang="en-US" dirty="0" smtClean="0"/>
              <a:t> — Т. 101, no. 7. — P. 077201.</a:t>
            </a:r>
          </a:p>
          <a:p>
            <a:r>
              <a:rPr lang="en-US" dirty="0" smtClean="0"/>
              <a:t>[1B] </a:t>
            </a:r>
            <a:r>
              <a:rPr lang="en-US" dirty="0" err="1" smtClean="0"/>
              <a:t>Wolpert</a:t>
            </a:r>
            <a:r>
              <a:rPr lang="en-US" dirty="0" smtClean="0"/>
              <a:t> David, </a:t>
            </a:r>
            <a:r>
              <a:rPr lang="en-US" dirty="0" err="1" smtClean="0"/>
              <a:t>Ampadu</a:t>
            </a:r>
            <a:r>
              <a:rPr lang="en-US" dirty="0" smtClean="0"/>
              <a:t> Paul. Managing Temperature Effects in </a:t>
            </a:r>
            <a:r>
              <a:rPr lang="en-US" dirty="0" err="1" smtClean="0"/>
              <a:t>Nanoscale</a:t>
            </a:r>
            <a:r>
              <a:rPr lang="en-US" dirty="0" smtClean="0"/>
              <a:t> Adaptive Systems. — Springer, 2012. — P. 15–33.</a:t>
            </a:r>
          </a:p>
          <a:p>
            <a:r>
              <a:rPr lang="en-US" dirty="0" smtClean="0"/>
              <a:t>[2] T. </a:t>
            </a:r>
            <a:r>
              <a:rPr lang="en-US" dirty="0" err="1" smtClean="0"/>
              <a:t>Schallenberg</a:t>
            </a:r>
            <a:r>
              <a:rPr lang="en-US" dirty="0" smtClean="0"/>
              <a:t> </a:t>
            </a:r>
            <a:r>
              <a:rPr lang="ru-RU" dirty="0" smtClean="0"/>
              <a:t>и </a:t>
            </a:r>
            <a:r>
              <a:rPr lang="en-US" dirty="0" smtClean="0"/>
              <a:t>H. </a:t>
            </a:r>
            <a:r>
              <a:rPr lang="en-US" dirty="0" err="1" smtClean="0"/>
              <a:t>Munekata</a:t>
            </a:r>
            <a:r>
              <a:rPr lang="en-US" dirty="0" smtClean="0"/>
              <a:t>, Appl. Phys. </a:t>
            </a:r>
            <a:r>
              <a:rPr lang="en-US" dirty="0" err="1" smtClean="0"/>
              <a:t>Lett</a:t>
            </a:r>
            <a:r>
              <a:rPr lang="en-US" dirty="0" smtClean="0"/>
              <a:t>. 89, 042507 (2006)</a:t>
            </a:r>
          </a:p>
          <a:p>
            <a:r>
              <a:rPr lang="en-US" dirty="0" smtClean="0"/>
              <a:t>[3] T. </a:t>
            </a:r>
            <a:r>
              <a:rPr lang="en-US" dirty="0" err="1" smtClean="0"/>
              <a:t>Slupinski</a:t>
            </a:r>
            <a:r>
              <a:rPr lang="en-US" dirty="0" smtClean="0"/>
              <a:t> </a:t>
            </a:r>
            <a:r>
              <a:rPr lang="ru-RU" dirty="0" smtClean="0"/>
              <a:t>и др., </a:t>
            </a:r>
            <a:r>
              <a:rPr lang="en-US" dirty="0" smtClean="0"/>
              <a:t>Appl. Phys. </a:t>
            </a:r>
            <a:r>
              <a:rPr lang="en-US" dirty="0" err="1" smtClean="0"/>
              <a:t>Lett</a:t>
            </a:r>
            <a:r>
              <a:rPr lang="en-US" dirty="0" smtClean="0"/>
              <a:t>, 80, 1592 (2002)</a:t>
            </a:r>
          </a:p>
          <a:p>
            <a:r>
              <a:rPr lang="en-US" dirty="0" smtClean="0"/>
              <a:t>[4] E. </a:t>
            </a:r>
            <a:r>
              <a:rPr lang="en-US" dirty="0" err="1" smtClean="0"/>
              <a:t>Sarigiannidou</a:t>
            </a:r>
            <a:r>
              <a:rPr lang="en-US" dirty="0" smtClean="0"/>
              <a:t> </a:t>
            </a:r>
            <a:r>
              <a:rPr lang="ru-RU" dirty="0" smtClean="0"/>
              <a:t>и др., </a:t>
            </a:r>
            <a:r>
              <a:rPr lang="en-US" dirty="0" smtClean="0"/>
              <a:t>Phys. Rev. B, 74, 041306 (2006)</a:t>
            </a:r>
            <a:endParaRPr lang="ru-RU" dirty="0" smtClean="0"/>
          </a:p>
          <a:p>
            <a:endParaRPr lang="en-US" dirty="0" smtClean="0"/>
          </a:p>
          <a:p>
            <a:r>
              <a:rPr lang="en-US" dirty="0" smtClean="0"/>
              <a:t>//</a:t>
            </a:r>
            <a:r>
              <a:rPr lang="ru-RU" dirty="0" smtClean="0"/>
              <a:t>Величина</a:t>
            </a:r>
            <a:r>
              <a:rPr lang="ru-RU" baseline="0" dirty="0" smtClean="0"/>
              <a:t> </a:t>
            </a:r>
            <a:r>
              <a:rPr lang="en-US" baseline="0" dirty="0" err="1" smtClean="0"/>
              <a:t>kT</a:t>
            </a:r>
            <a:r>
              <a:rPr lang="en-US" baseline="0" dirty="0" smtClean="0"/>
              <a:t> </a:t>
            </a:r>
            <a:r>
              <a:rPr lang="ru-RU" baseline="0" dirty="0" smtClean="0"/>
              <a:t>при </a:t>
            </a:r>
            <a:r>
              <a:rPr lang="en-US" baseline="0" dirty="0" smtClean="0"/>
              <a:t>300K?</a:t>
            </a:r>
            <a:endParaRPr lang="ru-RU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http://www.ioffe.ru/SVA/NSM/Semicond/InP/bandstr.html</a:t>
            </a:r>
            <a:endParaRPr lang="ru-RU" baseline="0" dirty="0" smtClean="0"/>
          </a:p>
          <a:p>
            <a:r>
              <a:rPr lang="en-US" dirty="0" smtClean="0"/>
              <a:t>http://psj.nsu.ru/departments/semic/semiconductors/InAs.html</a:t>
            </a:r>
          </a:p>
          <a:p>
            <a:r>
              <a:rPr lang="en-US" dirty="0" smtClean="0"/>
              <a:t>https://wiki2.org/ru/</a:t>
            </a:r>
            <a:r>
              <a:rPr lang="ru-RU" dirty="0" err="1" smtClean="0"/>
              <a:t>Запрещённая_зона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AA62F-6282-4018-A024-1B0D9C41D949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6003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ru-RU" dirty="0" err="1"/>
              <a:t>Дефазировка</a:t>
            </a:r>
            <a:r>
              <a:rPr lang="ru-RU" dirty="0"/>
              <a:t> спинов </a:t>
            </a:r>
            <a:r>
              <a:rPr lang="en-US" dirty="0" err="1"/>
              <a:t>Mn</a:t>
            </a:r>
            <a:r>
              <a:rPr lang="en-US" dirty="0"/>
              <a:t> – </a:t>
            </a:r>
            <a:r>
              <a:rPr lang="ru-RU" dirty="0"/>
              <a:t>при прыжке дырки между ионами </a:t>
            </a:r>
            <a:r>
              <a:rPr lang="en-US" dirty="0" err="1"/>
              <a:t>Mn</a:t>
            </a:r>
            <a:r>
              <a:rPr lang="en-US" dirty="0"/>
              <a:t> </a:t>
            </a:r>
            <a:r>
              <a:rPr lang="ru-RU" dirty="0"/>
              <a:t>у неё может измениться импульс (?), а т.к. у </a:t>
            </a:r>
            <a:r>
              <a:rPr lang="ru-RU" dirty="0" err="1"/>
              <a:t>неёё</a:t>
            </a:r>
            <a:r>
              <a:rPr lang="ru-RU" dirty="0"/>
              <a:t> сильное спин-орбитальное взаимодействие, это приводит к «потере» спина,</a:t>
            </a:r>
            <a:r>
              <a:rPr lang="ru-RU" baseline="0" dirty="0"/>
              <a:t> т.е. </a:t>
            </a:r>
            <a:r>
              <a:rPr lang="ru-RU" baseline="0" dirty="0" err="1"/>
              <a:t>дефазировке</a:t>
            </a:r>
            <a:r>
              <a:rPr lang="ru-RU" baseline="0" dirty="0"/>
              <a:t>.</a:t>
            </a:r>
          </a:p>
          <a:p>
            <a:pPr marL="0" indent="0">
              <a:buNone/>
            </a:pPr>
            <a:r>
              <a:rPr lang="ru-RU" baseline="0" dirty="0"/>
              <a:t>Т.к. дырка при прыжке «подстраивает» под себя очередной ион </a:t>
            </a:r>
            <a:r>
              <a:rPr lang="en-US" baseline="0" dirty="0" err="1"/>
              <a:t>Mn</a:t>
            </a:r>
            <a:r>
              <a:rPr lang="ru-RU" baseline="0" dirty="0"/>
              <a:t>, то она определяет его спин. В данном случае как следствие происходит </a:t>
            </a:r>
            <a:r>
              <a:rPr lang="ru-RU" baseline="0" dirty="0" err="1"/>
              <a:t>дефазировка</a:t>
            </a:r>
            <a:r>
              <a:rPr lang="ru-RU" baseline="0" dirty="0"/>
              <a:t> спина </a:t>
            </a:r>
            <a:r>
              <a:rPr lang="en-US" baseline="0" dirty="0" err="1"/>
              <a:t>Mn</a:t>
            </a:r>
            <a:r>
              <a:rPr lang="en-US" baseline="0" dirty="0"/>
              <a:t>.</a:t>
            </a:r>
          </a:p>
          <a:p>
            <a:pPr marL="0" indent="0">
              <a:buNone/>
            </a:pPr>
            <a:r>
              <a:rPr lang="en-US" baseline="0" dirty="0"/>
              <a:t>2) </a:t>
            </a:r>
            <a:r>
              <a:rPr lang="ru-RU" baseline="0" dirty="0"/>
              <a:t>С увеличением температуры растёт число флуктуаций намагниченности (?) ансамбля дырок.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AA62F-6282-4018-A024-1B0D9C41D949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478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Результаты </a:t>
            </a:r>
            <a:r>
              <a:rPr lang="ru-RU" dirty="0" err="1" smtClean="0"/>
              <a:t>работФЛ</a:t>
            </a:r>
            <a:r>
              <a:rPr lang="ru-RU" dirty="0" smtClean="0"/>
              <a:t> (\</a:t>
            </a:r>
            <a:r>
              <a:rPr lang="en-US" dirty="0" smtClean="0"/>
              <a:t>cite{A3_09_Schairer_1974_PhysicalReviewB} \cite{A1_21_A3_10_A4_09_SVSS_Karlik_1982_24-2022}), </a:t>
            </a:r>
            <a:r>
              <a:rPr lang="ru-RU" dirty="0" smtClean="0"/>
              <a:t>поляризованной ФЛ и НРСПС (\</a:t>
            </a:r>
            <a:r>
              <a:rPr lang="en-US" dirty="0" smtClean="0"/>
              <a:t>cite{A1_23_A2_20_A3_14_Sapega_2001}), </a:t>
            </a:r>
            <a:r>
              <a:rPr lang="ru-RU" dirty="0" smtClean="0"/>
              <a:t>ЭПР (\</a:t>
            </a:r>
            <a:r>
              <a:rPr lang="en-US" dirty="0" smtClean="0"/>
              <a:t>cite{A1_22_A3_11_Schneider_1987_Physicalreviewletters}), </a:t>
            </a:r>
            <a:r>
              <a:rPr lang="ru-RU" dirty="0" err="1" smtClean="0"/>
              <a:t>Зеемановской</a:t>
            </a:r>
            <a:r>
              <a:rPr lang="ru-RU" dirty="0" smtClean="0"/>
              <a:t> инфракрасной спектроскопии с преобразованием Фурье (\</a:t>
            </a:r>
            <a:r>
              <a:rPr lang="en-US" dirty="0" smtClean="0"/>
              <a:t>cite{A1_25_A2_31_A3_13_Linnarsson_1997_PhysicalReviewB})</a:t>
            </a:r>
            <a:r>
              <a:rPr lang="ru-RU" dirty="0" smtClean="0"/>
              <a:t> свидетельствуют о том, что дырка валентной зоны с полным угловым моментом J = 3/2 связана с ионом 𝑀𝑛2+, чей спин S = 5/2 возникает из конфигурации 3𝑑 5 его внутренней оболочки. </a:t>
            </a:r>
          </a:p>
          <a:p>
            <a:endParaRPr lang="ru-RU" dirty="0" smtClean="0"/>
          </a:p>
          <a:p>
            <a:r>
              <a:rPr lang="ru-RU" dirty="0" smtClean="0"/>
              <a:t>Т.к. у </a:t>
            </a:r>
            <a:r>
              <a:rPr lang="en-US" dirty="0" smtClean="0"/>
              <a:t>Schneider</a:t>
            </a:r>
            <a:r>
              <a:rPr lang="ru-RU" dirty="0" smtClean="0"/>
              <a:t> ?легированный</a:t>
            </a:r>
            <a:r>
              <a:rPr lang="ru-RU" baseline="0" dirty="0" smtClean="0"/>
              <a:t> образец, то это ЭПР, а не ФМР (т.к. магнитные атомы не связаны)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AA62F-6282-4018-A024-1B0D9C41D94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3267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Были</a:t>
            </a:r>
            <a:r>
              <a:rPr lang="ru-RU" baseline="0" dirty="0" smtClean="0"/>
              <a:t> сделаны также оценки круговой поляризации для крайних случаев… (каких?)</a:t>
            </a:r>
            <a:endParaRPr lang="en-US" baseline="0" dirty="0" smtClean="0"/>
          </a:p>
          <a:p>
            <a:r>
              <a:rPr lang="en-US" baseline="0" dirty="0" err="1" smtClean="0"/>
              <a:t>Sd</a:t>
            </a:r>
            <a:r>
              <a:rPr lang="en-US" baseline="0" dirty="0" smtClean="0"/>
              <a:t>=5/2, </a:t>
            </a:r>
            <a:r>
              <a:rPr lang="en-US" baseline="0" dirty="0" err="1" smtClean="0"/>
              <a:t>Jh</a:t>
            </a:r>
            <a:r>
              <a:rPr lang="en-US" baseline="0" dirty="0" smtClean="0"/>
              <a:t>=3/2</a:t>
            </a:r>
          </a:p>
          <a:p>
            <a:endParaRPr lang="en-US" baseline="0" dirty="0" smtClean="0"/>
          </a:p>
          <a:p>
            <a:r>
              <a:rPr lang="ru-RU" baseline="0" dirty="0" smtClean="0"/>
              <a:t>В работе Аверкиева на основании данных различных экспериментальных работ </a:t>
            </a:r>
            <a:r>
              <a:rPr lang="en-US" baseline="0" dirty="0" smtClean="0"/>
              <a:t>|A|</a:t>
            </a:r>
            <a:r>
              <a:rPr lang="ru-RU" baseline="0" dirty="0" smtClean="0"/>
              <a:t> оценена как 5 мэВ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AA62F-6282-4018-A024-1B0D9C41D94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3267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</a:t>
            </a:r>
            <a:r>
              <a:rPr lang="ru-RU" baseline="0" dirty="0" smtClean="0"/>
              <a:t> самом деле, там и Фарадея, и </a:t>
            </a:r>
            <a:r>
              <a:rPr lang="ru-RU" baseline="0" dirty="0" err="1" smtClean="0"/>
              <a:t>Фойгта</a:t>
            </a:r>
            <a:r>
              <a:rPr lang="ru-RU" baseline="0" dirty="0" smtClean="0"/>
              <a:t>, вроде, была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AA62F-6282-4018-A024-1B0D9C41D94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86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Исследована электронная структура акцептора </a:t>
            </a:r>
            <a:r>
              <a:rPr lang="en-US" dirty="0" err="1" smtClean="0"/>
              <a:t>Mn</a:t>
            </a:r>
            <a:r>
              <a:rPr lang="ru-RU" dirty="0" smtClean="0"/>
              <a:t> в </a:t>
            </a:r>
            <a:r>
              <a:rPr lang="en-US" dirty="0" err="1" smtClean="0"/>
              <a:t>GaAs</a:t>
            </a:r>
            <a:r>
              <a:rPr lang="ru-RU" dirty="0" smtClean="0"/>
              <a:t> в магнитном поле и при одноосной деформации методом резонансного неупругого рассеяния света с переворотом спина.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В</a:t>
            </a:r>
            <a:r>
              <a:rPr lang="ru-RU" baseline="0" dirty="0" smtClean="0"/>
              <a:t> отсутствии внешней деформации оценка </a:t>
            </a:r>
            <a:r>
              <a:rPr lang="en-US" sz="1200" dirty="0" smtClean="0"/>
              <a:t>|A|=2.</a:t>
            </a:r>
            <a:r>
              <a:rPr lang="ru-RU" sz="1200" dirty="0" smtClean="0"/>
              <a:t>2</a:t>
            </a:r>
            <a:r>
              <a:rPr lang="en-US" sz="1200" dirty="0" smtClean="0"/>
              <a:t> </a:t>
            </a:r>
            <a:r>
              <a:rPr lang="en-US" sz="1200" dirty="0" err="1" smtClean="0"/>
              <a:t>meV</a:t>
            </a:r>
            <a:r>
              <a:rPr lang="en-US" sz="1200" baseline="0" dirty="0" smtClean="0"/>
              <a:t> (</a:t>
            </a:r>
            <a:r>
              <a:rPr lang="ru-RU" sz="1200" baseline="0" dirty="0" smtClean="0"/>
              <a:t>не учитывались внутренние поля)</a:t>
            </a:r>
            <a:endParaRPr lang="ru-RU" sz="1200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AA62F-6282-4018-A024-1B0D9C41D94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0399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Предполагая, что переход однородно уширен (как следствие, спектральная зависимость интенсивности линии перехода имеет форму кривой </a:t>
            </a:r>
            <a:r>
              <a:rPr lang="ru-RU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лоренца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получаем, что</a:t>
            </a:r>
          </a:p>
          <a:p>
            <a:endParaRPr lang="ru-RU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dirty="0" smtClean="0"/>
              <a:t>Т.к. </a:t>
            </a:r>
            <a:r>
              <a:rPr lang="ru-RU" dirty="0" err="1" smtClean="0"/>
              <a:t>фитуется</a:t>
            </a:r>
            <a:r>
              <a:rPr lang="ru-RU" baseline="0" dirty="0" smtClean="0"/>
              <a:t> </a:t>
            </a:r>
            <a:r>
              <a:rPr lang="ru-RU" baseline="0" dirty="0" err="1" smtClean="0"/>
              <a:t>лоренцом</a:t>
            </a:r>
            <a:r>
              <a:rPr lang="ru-RU" baseline="0" dirty="0" smtClean="0"/>
              <a:t> и ширина не зависит от магнитного поля =</a:t>
            </a:r>
            <a:r>
              <a:rPr lang="en-US" baseline="0" dirty="0" smtClean="0"/>
              <a:t>&gt; </a:t>
            </a:r>
            <a:r>
              <a:rPr lang="ru-RU" baseline="0" dirty="0" smtClean="0"/>
              <a:t>рассматриваем только однородное уширение. Неоднородное есть, но оно «скрыто» внутри линии, много меньше однородного.</a:t>
            </a:r>
          </a:p>
          <a:p>
            <a:r>
              <a:rPr lang="ru-RU" baseline="0" dirty="0" smtClean="0"/>
              <a:t>В данном случае неоднородное уширения будет связано с дисперсией </a:t>
            </a:r>
            <a:r>
              <a:rPr lang="en-US" baseline="0" dirty="0" smtClean="0"/>
              <a:t>g-</a:t>
            </a:r>
            <a:r>
              <a:rPr lang="ru-RU" baseline="0" dirty="0" smtClean="0"/>
              <a:t>факторов ионов </a:t>
            </a:r>
            <a:r>
              <a:rPr lang="en-US" baseline="0" dirty="0" smtClean="0"/>
              <a:t>Mn2+</a:t>
            </a:r>
            <a:r>
              <a:rPr lang="ru-RU" baseline="0" dirty="0" smtClean="0"/>
              <a:t> (в разных частях образца). С ростом магнитного поля линии от каждого </a:t>
            </a:r>
            <a:r>
              <a:rPr lang="en-US" baseline="0" dirty="0" smtClean="0"/>
              <a:t>g-</a:t>
            </a:r>
            <a:r>
              <a:rPr lang="ru-RU" baseline="0" dirty="0" smtClean="0"/>
              <a:t>фактора должны разбегаться, но этого не наблюдалось.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AA62F-6282-4018-A024-1B0D9C41D949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4611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AA62F-6282-4018-A024-1B0D9C41D949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4611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Добавь</a:t>
            </a:r>
            <a:r>
              <a:rPr lang="ru-RU" baseline="0" dirty="0" smtClean="0"/>
              <a:t> таблицу после спасибо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AA62F-6282-4018-A024-1B0D9C41D949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7945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N3</a:t>
            </a:r>
            <a:r>
              <a:rPr lang="en-US" baseline="0" dirty="0" smtClean="0"/>
              <a:t> - </a:t>
            </a:r>
            <a:r>
              <a:rPr lang="ru-RU" dirty="0" smtClean="0"/>
              <a:t>(из теории же? 𝐷 ведь сильно меняется от образца к образцу?)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AA62F-6282-4018-A024-1B0D9C41D949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2041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AF87A-6002-41D5-A238-7551A34AD696}" type="datetime1">
              <a:rPr lang="ru-RU" smtClean="0"/>
              <a:t>18.01.2019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F14BB-F6AE-46D8-B628-AC44344FAAEF}" type="datetime1">
              <a:rPr lang="ru-RU" smtClean="0"/>
              <a:t>18.01.2019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5204-6CCD-4B8A-801B-71B16C4C576D}" type="datetime1">
              <a:rPr lang="ru-RU" smtClean="0"/>
              <a:t>18.01.2019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496944" cy="50405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23528" y="692696"/>
            <a:ext cx="8496944" cy="554461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323528" y="6309320"/>
            <a:ext cx="2133600" cy="365125"/>
          </a:xfrm>
        </p:spPr>
        <p:txBody>
          <a:bodyPr/>
          <a:lstStyle/>
          <a:p>
            <a:fld id="{2C9AADF5-E7BF-4844-9924-B26D0626CC7D}" type="datetime1">
              <a:rPr lang="ru-RU" smtClean="0"/>
              <a:t>18.01.2019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660232" y="6309320"/>
            <a:ext cx="2133600" cy="365125"/>
          </a:xfrm>
        </p:spPr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9614F-A63A-4374-99CB-DFA6206980E8}" type="datetime1">
              <a:rPr lang="ru-RU" smtClean="0"/>
              <a:t>18.01.2019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F9B0E-0FD3-4595-9DD0-EC1AC857E822}" type="datetime1">
              <a:rPr lang="ru-RU" smtClean="0"/>
              <a:t>18.01.2019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BBD37-56DB-46E0-950C-41E6749523AC}" type="datetime1">
              <a:rPr lang="ru-RU" smtClean="0"/>
              <a:t>18.01.2019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244-11A9-4B9F-8075-9983F0EB68BD}" type="datetime1">
              <a:rPr lang="ru-RU" smtClean="0"/>
              <a:t>18.01.2019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1CDD4-5380-4C6B-B84A-A6A3A7D02292}" type="datetime1">
              <a:rPr lang="ru-RU" smtClean="0"/>
              <a:t>18.01.2019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26722-0BEC-4EBF-9B8E-8DE2CE440121}" type="datetime1">
              <a:rPr lang="ru-RU" smtClean="0"/>
              <a:t>18.01.2019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3C33-888E-410A-B87C-A5C3D3EA61FB}" type="datetime1">
              <a:rPr lang="ru-RU" smtClean="0"/>
              <a:t>18.01.2019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0932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55CE79-D72D-4893-9733-2C46C83DC6B5}" type="datetime1">
              <a:rPr lang="ru-RU" smtClean="0"/>
              <a:t>18.01.2019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0932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0932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67544" y="1556792"/>
            <a:ext cx="8208912" cy="2088232"/>
          </a:xfrm>
        </p:spPr>
        <p:txBody>
          <a:bodyPr>
            <a:noAutofit/>
          </a:bodyPr>
          <a:lstStyle/>
          <a:p>
            <a:r>
              <a:rPr lang="ru-RU" sz="3200" dirty="0" smtClean="0"/>
              <a:t>«</a:t>
            </a:r>
            <a:r>
              <a:rPr lang="ru-RU" sz="3200" dirty="0"/>
              <a:t>Спин-зависимые явления в разбавленном магнитном полупроводнике (</a:t>
            </a:r>
            <a:r>
              <a:rPr lang="ru-RU" sz="3200" dirty="0" err="1"/>
              <a:t>Ga,Mn</a:t>
            </a:r>
            <a:r>
              <a:rPr lang="ru-RU" sz="3200" dirty="0"/>
              <a:t>)</a:t>
            </a:r>
            <a:r>
              <a:rPr lang="ru-RU" sz="3200" dirty="0" err="1"/>
              <a:t>As</a:t>
            </a:r>
            <a:r>
              <a:rPr lang="ru-RU" sz="3200" dirty="0"/>
              <a:t> и </a:t>
            </a:r>
            <a:r>
              <a:rPr lang="ru-RU" sz="3200" dirty="0" err="1"/>
              <a:t>наноструктурах</a:t>
            </a:r>
            <a:r>
              <a:rPr lang="ru-RU" sz="3200" dirty="0"/>
              <a:t> на его основе</a:t>
            </a:r>
            <a:r>
              <a:rPr lang="ru-RU" sz="3200" dirty="0" smtClean="0"/>
              <a:t>»</a:t>
            </a:r>
            <a:br>
              <a:rPr lang="ru-RU" sz="3200" dirty="0" smtClean="0"/>
            </a:br>
            <a:r>
              <a:rPr lang="ru-RU" sz="3200" dirty="0"/>
              <a:t>(по материалам кандидатской диссертации)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99592" y="3933056"/>
            <a:ext cx="7560840" cy="2664296"/>
          </a:xfrm>
        </p:spPr>
        <p:txBody>
          <a:bodyPr>
            <a:noAutofit/>
          </a:bodyPr>
          <a:lstStyle/>
          <a:p>
            <a:r>
              <a:rPr lang="ru-RU" sz="2400" b="1" dirty="0">
                <a:solidFill>
                  <a:schemeClr val="tx1"/>
                </a:solidFill>
              </a:rPr>
              <a:t>Димитриев </a:t>
            </a:r>
            <a:r>
              <a:rPr lang="ru-RU" sz="2400" b="1" dirty="0" smtClean="0">
                <a:solidFill>
                  <a:schemeClr val="tx1"/>
                </a:solidFill>
              </a:rPr>
              <a:t>Григорий Семенович</a:t>
            </a:r>
            <a:endParaRPr lang="ru-RU" sz="2400" b="1" dirty="0">
              <a:solidFill>
                <a:schemeClr val="tx1"/>
              </a:solidFill>
            </a:endParaRPr>
          </a:p>
          <a:p>
            <a:pPr algn="l"/>
            <a:endParaRPr lang="ru-RU" sz="2400" dirty="0" smtClean="0">
              <a:solidFill>
                <a:schemeClr val="tx1"/>
              </a:solidFill>
            </a:endParaRPr>
          </a:p>
          <a:p>
            <a:pPr algn="l"/>
            <a:r>
              <a:rPr lang="ru-RU" sz="2400" dirty="0" smtClean="0">
                <a:solidFill>
                  <a:schemeClr val="tx1"/>
                </a:solidFill>
              </a:rPr>
              <a:t>Научный </a:t>
            </a:r>
            <a:r>
              <a:rPr lang="ru-RU" sz="2400" dirty="0">
                <a:solidFill>
                  <a:schemeClr val="tx1"/>
                </a:solidFill>
              </a:rPr>
              <a:t>руководитель: </a:t>
            </a:r>
            <a:r>
              <a:rPr lang="ru-RU" sz="2400" dirty="0" err="1">
                <a:solidFill>
                  <a:schemeClr val="tx1"/>
                </a:solidFill>
              </a:rPr>
              <a:t>Сапега</a:t>
            </a:r>
            <a:r>
              <a:rPr lang="ru-RU" sz="2400" dirty="0">
                <a:solidFill>
                  <a:schemeClr val="tx1"/>
                </a:solidFill>
              </a:rPr>
              <a:t> Виктор Федорович, </a:t>
            </a:r>
            <a:r>
              <a:rPr lang="ru-RU" sz="2400" dirty="0" err="1">
                <a:solidFill>
                  <a:schemeClr val="tx1"/>
                </a:solidFill>
              </a:rPr>
              <a:t>внс</a:t>
            </a:r>
            <a:r>
              <a:rPr lang="ru-RU" sz="2400" dirty="0">
                <a:solidFill>
                  <a:schemeClr val="tx1"/>
                </a:solidFill>
              </a:rPr>
              <a:t>, д.ф.-м.н.</a:t>
            </a:r>
            <a:endParaRPr lang="en-US" sz="24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  <a:p>
            <a:r>
              <a:rPr lang="ru-RU" sz="2000" dirty="0" smtClean="0">
                <a:solidFill>
                  <a:schemeClr val="tx1"/>
                </a:solidFill>
              </a:rPr>
              <a:t>Выполнена в лаборатории Оптики Полупроводников</a:t>
            </a:r>
            <a:endParaRPr lang="ru-RU" sz="2000" dirty="0">
              <a:solidFill>
                <a:schemeClr val="tx1"/>
              </a:solidFill>
            </a:endParaRPr>
          </a:p>
          <a:p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9592" y="260648"/>
            <a:ext cx="1152128" cy="1152128"/>
          </a:xfrm>
          <a:prstGeom prst="rect">
            <a:avLst/>
          </a:prstGeom>
        </p:spPr>
      </p:pic>
      <p:sp>
        <p:nvSpPr>
          <p:cNvPr id="8" name="Подзаголовок 2"/>
          <p:cNvSpPr txBox="1">
            <a:spLocks/>
          </p:cNvSpPr>
          <p:nvPr/>
        </p:nvSpPr>
        <p:spPr>
          <a:xfrm>
            <a:off x="2195901" y="512676"/>
            <a:ext cx="6336704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400" b="1" dirty="0" smtClean="0">
                <a:solidFill>
                  <a:schemeClr val="tx1"/>
                </a:solidFill>
              </a:rPr>
              <a:t>ФТИ им. А.Ф. Иоффе</a:t>
            </a:r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3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640960" cy="504056"/>
          </a:xfrm>
        </p:spPr>
        <p:txBody>
          <a:bodyPr>
            <a:noAutofit/>
          </a:bodyPr>
          <a:lstStyle/>
          <a:p>
            <a:r>
              <a:rPr lang="ru-RU" sz="2100" dirty="0" smtClean="0"/>
              <a:t>Глава 3. </a:t>
            </a:r>
            <a:r>
              <a:rPr lang="ru-RU" sz="2100" dirty="0"/>
              <a:t>Энергетическая структура одиночного акцептора </a:t>
            </a:r>
            <a:r>
              <a:rPr lang="ru-RU" sz="2100" dirty="0" err="1"/>
              <a:t>Mn</a:t>
            </a:r>
            <a:r>
              <a:rPr lang="ru-RU" sz="2100" dirty="0"/>
              <a:t> </a:t>
            </a:r>
            <a:r>
              <a:rPr lang="ru-RU" sz="2100" dirty="0" smtClean="0"/>
              <a:t>в </a:t>
            </a:r>
            <a:r>
              <a:rPr lang="en-US" sz="2100" dirty="0" err="1" smtClean="0"/>
              <a:t>GaAs:Mn</a:t>
            </a:r>
            <a:endParaRPr lang="ru-RU" sz="21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10</a:t>
            </a:fld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418" y="1124744"/>
            <a:ext cx="3950721" cy="1872208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788024" y="620688"/>
            <a:ext cx="33855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Метод исследования: НРСПС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1403648" y="624156"/>
            <a:ext cx="12961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Образец:</a:t>
            </a:r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127279"/>
            <a:ext cx="2962559" cy="1723121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3212976"/>
            <a:ext cx="2142475" cy="3366746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539552" y="2884482"/>
            <a:ext cx="39658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Материал:</a:t>
            </a:r>
          </a:p>
          <a:p>
            <a:r>
              <a:rPr lang="ru-RU" dirty="0" smtClean="0"/>
              <a:t>легированный парамагнитный </a:t>
            </a:r>
            <a:r>
              <a:rPr lang="en-US" dirty="0" err="1" smtClean="0"/>
              <a:t>GaAs:Mn</a:t>
            </a:r>
            <a:r>
              <a:rPr lang="ru-RU" dirty="0" smtClean="0"/>
              <a:t> (метод </a:t>
            </a:r>
            <a:r>
              <a:rPr lang="ru-RU" dirty="0" err="1" smtClean="0"/>
              <a:t>Чохральского</a:t>
            </a:r>
            <a:r>
              <a:rPr lang="ru-RU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2074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640960" cy="504056"/>
          </a:xfrm>
        </p:spPr>
        <p:txBody>
          <a:bodyPr>
            <a:noAutofit/>
          </a:bodyPr>
          <a:lstStyle/>
          <a:p>
            <a:r>
              <a:rPr lang="ru-RU" sz="2100" dirty="0" smtClean="0"/>
              <a:t>Глава 3. </a:t>
            </a:r>
            <a:r>
              <a:rPr lang="ru-RU" sz="2100" dirty="0"/>
              <a:t>Энергетическая структура одиночного акцептора </a:t>
            </a:r>
            <a:r>
              <a:rPr lang="ru-RU" sz="2100" dirty="0" err="1"/>
              <a:t>Mn</a:t>
            </a:r>
            <a:r>
              <a:rPr lang="ru-RU" sz="2100" dirty="0"/>
              <a:t> </a:t>
            </a:r>
            <a:r>
              <a:rPr lang="ru-RU" sz="2100" dirty="0" smtClean="0"/>
              <a:t>в </a:t>
            </a:r>
            <a:r>
              <a:rPr lang="en-US" sz="2100" dirty="0" err="1" smtClean="0"/>
              <a:t>GaAs:Mn</a:t>
            </a:r>
            <a:endParaRPr lang="ru-RU" sz="21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11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18" y="692696"/>
            <a:ext cx="3441556" cy="259228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077070"/>
            <a:ext cx="3311208" cy="259229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075" y="764704"/>
            <a:ext cx="3361341" cy="5568817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292670" y="3358732"/>
            <a:ext cx="46315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 = 4K, B = 0-5T. </a:t>
            </a:r>
            <a:r>
              <a:rPr lang="ru-RU" dirty="0" smtClean="0"/>
              <a:t>Краевая ФЛ: </a:t>
            </a:r>
            <a:r>
              <a:rPr lang="en-US" dirty="0" err="1" smtClean="0"/>
              <a:t>HeNe</a:t>
            </a:r>
            <a:r>
              <a:rPr lang="en-US" dirty="0" smtClean="0"/>
              <a:t> (1.96 </a:t>
            </a:r>
            <a:r>
              <a:rPr lang="ru-RU" dirty="0" smtClean="0"/>
              <a:t>эВ). </a:t>
            </a:r>
            <a:r>
              <a:rPr lang="ru-RU" dirty="0" err="1" smtClean="0"/>
              <a:t>Раман</a:t>
            </a:r>
            <a:r>
              <a:rPr lang="ru-RU" dirty="0" smtClean="0"/>
              <a:t>: </a:t>
            </a:r>
            <a:r>
              <a:rPr lang="en-US" dirty="0" smtClean="0"/>
              <a:t>Ti-Sa (1.514 </a:t>
            </a:r>
            <a:r>
              <a:rPr lang="ru-RU" dirty="0" smtClean="0"/>
              <a:t>эВ / 819 </a:t>
            </a:r>
            <a:r>
              <a:rPr lang="ru-RU" dirty="0" err="1" smtClean="0"/>
              <a:t>нм</a:t>
            </a:r>
            <a:r>
              <a:rPr lang="ru-RU" dirty="0" smtClean="0"/>
              <a:t>), резонансно</a:t>
            </a:r>
          </a:p>
        </p:txBody>
      </p:sp>
    </p:spTree>
    <p:extLst>
      <p:ext uri="{BB962C8B-B14F-4D97-AF65-F5344CB8AC3E}">
        <p14:creationId xmlns:p14="http://schemas.microsoft.com/office/powerpoint/2010/main" val="334829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269" y="3789040"/>
            <a:ext cx="3120866" cy="273630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640960" cy="504056"/>
          </a:xfrm>
        </p:spPr>
        <p:txBody>
          <a:bodyPr>
            <a:noAutofit/>
          </a:bodyPr>
          <a:lstStyle/>
          <a:p>
            <a:r>
              <a:rPr lang="ru-RU" sz="2100" dirty="0" smtClean="0"/>
              <a:t>Глава 3. </a:t>
            </a:r>
            <a:r>
              <a:rPr lang="ru-RU" sz="2100" dirty="0"/>
              <a:t>Энергетическая структура одиночного акцептора </a:t>
            </a:r>
            <a:r>
              <a:rPr lang="ru-RU" sz="2100" dirty="0" err="1"/>
              <a:t>Mn</a:t>
            </a:r>
            <a:r>
              <a:rPr lang="ru-RU" sz="2100" dirty="0"/>
              <a:t> </a:t>
            </a:r>
            <a:r>
              <a:rPr lang="ru-RU" sz="2100" dirty="0" smtClean="0"/>
              <a:t>в </a:t>
            </a:r>
            <a:r>
              <a:rPr lang="en-US" sz="2100" dirty="0" err="1" smtClean="0"/>
              <a:t>GaAs:Mn</a:t>
            </a:r>
            <a:endParaRPr lang="ru-RU" sz="21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12</a:t>
            </a:fld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810622"/>
            <a:ext cx="3168352" cy="263746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828" y="764130"/>
            <a:ext cx="3237875" cy="2683952"/>
          </a:xfrm>
          <a:prstGeom prst="rect">
            <a:avLst/>
          </a:prstGeom>
        </p:spPr>
      </p:pic>
      <p:sp>
        <p:nvSpPr>
          <p:cNvPr id="5" name="Стрелка вправо 4"/>
          <p:cNvSpPr/>
          <p:nvPr/>
        </p:nvSpPr>
        <p:spPr>
          <a:xfrm>
            <a:off x="4043647" y="1772816"/>
            <a:ext cx="978408" cy="3565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3979499" y="2217638"/>
            <a:ext cx="13845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внешнее</a:t>
            </a:r>
          </a:p>
          <a:p>
            <a:r>
              <a:rPr lang="ru-RU" dirty="0" smtClean="0"/>
              <a:t>магнитное</a:t>
            </a:r>
          </a:p>
          <a:p>
            <a:r>
              <a:rPr lang="ru-RU" dirty="0" smtClean="0"/>
              <a:t>поле</a:t>
            </a:r>
            <a:endParaRPr lang="en-US" dirty="0" smtClean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269" y="3801593"/>
            <a:ext cx="3183748" cy="273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9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640960" cy="504056"/>
          </a:xfrm>
        </p:spPr>
        <p:txBody>
          <a:bodyPr>
            <a:noAutofit/>
          </a:bodyPr>
          <a:lstStyle/>
          <a:p>
            <a:r>
              <a:rPr lang="ru-RU" sz="2100" dirty="0" smtClean="0"/>
              <a:t>Глава 3. </a:t>
            </a:r>
            <a:r>
              <a:rPr lang="ru-RU" sz="2100" dirty="0"/>
              <a:t>Энергетическая структура одиночного акцептора </a:t>
            </a:r>
            <a:r>
              <a:rPr lang="ru-RU" sz="2100" dirty="0" err="1"/>
              <a:t>Mn</a:t>
            </a:r>
            <a:r>
              <a:rPr lang="ru-RU" sz="2100" dirty="0"/>
              <a:t> </a:t>
            </a:r>
            <a:r>
              <a:rPr lang="ru-RU" sz="2100" dirty="0" smtClean="0"/>
              <a:t>в </a:t>
            </a:r>
            <a:r>
              <a:rPr lang="en-US" sz="2100" dirty="0" err="1" smtClean="0"/>
              <a:t>GaAs:Mn</a:t>
            </a:r>
            <a:endParaRPr lang="ru-RU" sz="21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13</a:t>
            </a:fld>
            <a:endParaRPr lang="ru-RU" dirty="0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269" y="3789040"/>
            <a:ext cx="3120866" cy="27363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607413" y="692696"/>
                <a:ext cx="215257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=2.74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±0.03</m:t>
                      </m:r>
                    </m:oMath>
                  </m:oMathPara>
                </a14:m>
                <a:endParaRPr lang="en-US" b="0" i="1" dirty="0" smtClean="0">
                  <a:latin typeface="Cambria Math"/>
                  <a:ea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𝐹</m:t>
                        </m:r>
                        <m:r>
                          <a:rPr lang="en-US" i="1">
                            <a:latin typeface="Cambria Math"/>
                          </a:rPr>
                          <m:t>=2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1.92</m:t>
                    </m:r>
                  </m:oMath>
                </a14:m>
                <a:r>
                  <a:rPr lang="ru-RU" dirty="0" smtClean="0"/>
                  <a:t> </a:t>
                </a:r>
                <a:r>
                  <a:rPr lang="en-US" dirty="0"/>
                  <a:t>(</a:t>
                </a:r>
                <a:r>
                  <a:rPr lang="en-US" dirty="0" err="1"/>
                  <a:t>appr</a:t>
                </a:r>
                <a:r>
                  <a:rPr lang="en-US" dirty="0"/>
                  <a:t>.)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0.7 </m:t>
                      </m:r>
                      <m:r>
                        <a:rPr lang="ru-RU" b="0" i="1" smtClean="0">
                          <a:latin typeface="Cambria Math"/>
                        </a:rPr>
                        <m:t>мэВ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7413" y="692696"/>
                <a:ext cx="2152577" cy="92333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610414" y="1616026"/>
                <a:ext cx="2238049" cy="9661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𝐴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𝐴</m:t>
                      </m:r>
                      <m:r>
                        <a:rPr lang="en-US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𝑆𝑝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b="0" i="1" dirty="0" smtClean="0">
                  <a:latin typeface="Cambria Math"/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=2.6 мэВ</m:t>
                      </m:r>
                    </m:oMath>
                  </m:oMathPara>
                </a14:m>
                <a:endParaRPr lang="ru-RU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 эВ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414" y="1616026"/>
                <a:ext cx="2238049" cy="966162"/>
              </a:xfrm>
              <a:prstGeom prst="rect">
                <a:avLst/>
              </a:prstGeom>
              <a:blipFill rotWithShape="1">
                <a:blip r:embed="rId4"/>
                <a:stretch>
                  <a:fillRect t="-1887" r="-4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764701"/>
              </p:ext>
            </p:extLst>
          </p:nvPr>
        </p:nvGraphicFramePr>
        <p:xfrm>
          <a:off x="611560" y="4044672"/>
          <a:ext cx="7940524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861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543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Source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|A|, </a:t>
                      </a:r>
                      <a:r>
                        <a:rPr lang="en-US" dirty="0" err="1"/>
                        <a:t>meV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N.S. </a:t>
                      </a:r>
                      <a:r>
                        <a:rPr lang="en-US" sz="1800" dirty="0" err="1"/>
                        <a:t>Averkiev</a:t>
                      </a:r>
                      <a:r>
                        <a:rPr lang="en-US" sz="1800" dirty="0"/>
                        <a:t> et al., </a:t>
                      </a:r>
                      <a:r>
                        <a:rPr lang="en-US" sz="1800" dirty="0" err="1"/>
                        <a:t>Sov</a:t>
                      </a:r>
                      <a:r>
                        <a:rPr lang="en-US" sz="1800" dirty="0"/>
                        <a:t>. Phys. Solid State 1988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K. </a:t>
                      </a:r>
                      <a:r>
                        <a:rPr lang="en-US" dirty="0" err="1"/>
                        <a:t>Lassmann</a:t>
                      </a:r>
                      <a:r>
                        <a:rPr lang="en-US" dirty="0"/>
                        <a:t> and Hp. </a:t>
                      </a:r>
                      <a:r>
                        <a:rPr lang="en-US" dirty="0" err="1"/>
                        <a:t>Schad</a:t>
                      </a:r>
                      <a:r>
                        <a:rPr lang="en-US" dirty="0"/>
                        <a:t>, Solid State Comm. 1976 (US Abs)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Th.Frey</a:t>
                      </a:r>
                      <a:r>
                        <a:rPr lang="en-US" dirty="0"/>
                        <a:t> et al, </a:t>
                      </a:r>
                      <a:r>
                        <a:rPr lang="en-US" dirty="0" err="1"/>
                        <a:t>J.Phys.C</a:t>
                      </a:r>
                      <a:r>
                        <a:rPr lang="en-US" dirty="0"/>
                        <a:t>: Solid State Phys. 1988 (MS)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1.25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M. </a:t>
                      </a:r>
                      <a:r>
                        <a:rPr lang="en-US" dirty="0" err="1"/>
                        <a:t>Linnarsson</a:t>
                      </a:r>
                      <a:r>
                        <a:rPr lang="en-US" dirty="0"/>
                        <a:t> et al Phys. Rev. B 1997 (FTIR)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4.5-6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V. F. </a:t>
                      </a:r>
                      <a:r>
                        <a:rPr lang="en-US" dirty="0" err="1" smtClean="0"/>
                        <a:t>Sapega</a:t>
                      </a:r>
                      <a:r>
                        <a:rPr lang="en-US" dirty="0" smtClean="0"/>
                        <a:t> et al, Phys. Status Solidi (b) (SFRS)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2.2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865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1.85185E-6 L -0.30347 -0.4407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74" y="-2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Глава 3. Основные результаты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7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ru-RU" dirty="0" smtClean="0"/>
                  <a:t>Методом НРСПС исследована тонкая структура нейтрального акцептора </a:t>
                </a:r>
                <a:r>
                  <a:rPr lang="ru-RU" dirty="0" err="1"/>
                  <a:t>Mn</a:t>
                </a:r>
                <a:r>
                  <a:rPr lang="ru-RU" dirty="0"/>
                  <a:t> в объемном легированном </a:t>
                </a:r>
                <a:r>
                  <a:rPr lang="ru-RU" dirty="0" err="1"/>
                  <a:t>GaAs:Mn</a:t>
                </a:r>
                <a:r>
                  <a:rPr lang="ru-RU" dirty="0"/>
                  <a:t> для мультиплетов с полным угловым моментом 𝐹 = 1 и 𝐹 = 2 при приложении внешней одноосной деформации и внешнего магнитного поля. </a:t>
                </a:r>
              </a:p>
              <a:p>
                <a:r>
                  <a:rPr lang="ru-RU" dirty="0" smtClean="0"/>
                  <a:t>Показано</a:t>
                </a:r>
                <a:r>
                  <a:rPr lang="ru-RU" dirty="0"/>
                  <a:t>, что даже в отсутствии внешней деформации акцептор </a:t>
                </a:r>
                <a:r>
                  <a:rPr lang="ru-RU" dirty="0" err="1"/>
                  <a:t>Mn</a:t>
                </a:r>
                <a:r>
                  <a:rPr lang="ru-RU" dirty="0"/>
                  <a:t> испытывает воздействие случайного локального поля, которое приводит к расщеплению основного состояния 𝐹 = 1 на мультиплеты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>
                            <a:latin typeface="Cambria Math"/>
                          </a:rPr>
                        </m:ctrlPr>
                      </m:sSubSupPr>
                      <m:e>
                        <m:r>
                          <a:rPr lang="ru-RU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ru-RU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>
                            <a:latin typeface="Cambria Math"/>
                          </a:rPr>
                        </m:ctrlPr>
                      </m:sSubSupPr>
                      <m:e>
                        <m:r>
                          <a:rPr lang="ru-RU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ru-RU" i="1" smtClean="0">
                            <a:latin typeface="Cambria Math"/>
                            <a:ea typeface="Cambria Math"/>
                          </a:rPr>
                          <m:t>±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ru-RU" dirty="0"/>
                  <a:t>, отстоящие друг от друга на 0.7 мэВ. </a:t>
                </a:r>
                <a:endParaRPr lang="ru-RU" dirty="0" smtClean="0"/>
              </a:p>
              <a:p>
                <a:r>
                  <a:rPr lang="ru-RU" dirty="0" smtClean="0"/>
                  <a:t>Показано</a:t>
                </a:r>
                <a:r>
                  <a:rPr lang="ru-RU" dirty="0"/>
                  <a:t>, что внешняя одноосная сжимающая деформация приводит к значительному уменьшению силы p-d обменного взаимодействия, и величина деформационного потенциала постоянной обмена составляет 𝐴𝑝 = 0.2 эВ. </a:t>
                </a:r>
                <a:endParaRPr lang="ru-RU" dirty="0" smtClean="0"/>
              </a:p>
              <a:p>
                <a:r>
                  <a:rPr lang="ru-RU" dirty="0" smtClean="0"/>
                  <a:t>Получены </a:t>
                </a:r>
                <a:r>
                  <a:rPr lang="ru-RU" dirty="0"/>
                  <a:t>g-факторы основного (𝐹 = 1) и первого возбужденного </a:t>
                </a:r>
                <a:r>
                  <a:rPr lang="en-US" dirty="0" smtClean="0"/>
                  <a:t>    </a:t>
                </a:r>
                <a:r>
                  <a:rPr lang="ru-RU" dirty="0" smtClean="0"/>
                  <a:t>(</a:t>
                </a:r>
                <a:r>
                  <a:rPr lang="ru-RU" dirty="0"/>
                  <a:t>𝐹 = 2) уровней нейтрального акцептора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𝑀𝑛</m:t>
                        </m:r>
                      </m:sub>
                      <m:sup>
                        <m:r>
                          <a:rPr lang="ru-RU" i="1">
                            <a:latin typeface="Cambria Math"/>
                          </a:rPr>
                          <m:t>0</m:t>
                        </m:r>
                      </m:sup>
                    </m:sSubSup>
                    <m:r>
                      <a:rPr lang="ru-RU" i="1">
                        <a:latin typeface="Cambria Math"/>
                      </a:rPr>
                      <m:t> </m:t>
                    </m:r>
                  </m:oMath>
                </a14:m>
                <a:r>
                  <a:rPr lang="ru-RU" dirty="0" smtClean="0"/>
                  <a:t>в </a:t>
                </a:r>
                <a:r>
                  <a:rPr lang="ru-RU" dirty="0"/>
                  <a:t>объемном легированном </a:t>
                </a:r>
                <a:r>
                  <a:rPr lang="ru-RU" dirty="0" err="1"/>
                  <a:t>GaAs:Mn</a:t>
                </a:r>
                <a:r>
                  <a:rPr lang="ru-RU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𝐹</m:t>
                        </m:r>
                        <m:r>
                          <a:rPr lang="en-US" i="1">
                            <a:latin typeface="Cambria Math"/>
                          </a:rPr>
                          <m:t>=1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2.74</m:t>
                    </m:r>
                  </m:oMath>
                </a14:m>
                <a:r>
                  <a:rPr lang="ru-RU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𝐹</m:t>
                        </m:r>
                        <m:r>
                          <a:rPr lang="en-US" i="1">
                            <a:latin typeface="Cambria Math"/>
                          </a:rPr>
                          <m:t>=2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1</m:t>
                    </m:r>
                    <m:r>
                      <a:rPr lang="en-US" i="1">
                        <a:latin typeface="Cambria Math"/>
                      </a:rPr>
                      <m:t>.</m:t>
                    </m:r>
                    <m:r>
                      <a:rPr lang="en-US" b="0" i="1" smtClean="0">
                        <a:latin typeface="Cambria Math"/>
                      </a:rPr>
                      <m:t>92</m:t>
                    </m:r>
                  </m:oMath>
                </a14:m>
                <a:r>
                  <a:rPr lang="ru-RU" dirty="0" smtClean="0"/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8" name="Объект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89" t="-1760" r="-15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279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 smtClean="0"/>
              <a:t>Глава 6. </a:t>
            </a:r>
            <a:r>
              <a:rPr lang="ru-RU" sz="2000" dirty="0"/>
              <a:t>Механизмы </a:t>
            </a:r>
            <a:r>
              <a:rPr lang="ru-RU" sz="2000" dirty="0" err="1"/>
              <a:t>дефазировки</a:t>
            </a:r>
            <a:r>
              <a:rPr lang="ru-RU" sz="2000" dirty="0"/>
              <a:t> спинов </a:t>
            </a:r>
            <a:r>
              <a:rPr lang="ru-RU" sz="2000" dirty="0" err="1"/>
              <a:t>Mn</a:t>
            </a:r>
            <a:r>
              <a:rPr lang="ru-RU" sz="2000" dirty="0"/>
              <a:t> </a:t>
            </a:r>
            <a:r>
              <a:rPr lang="ru-RU" sz="2000" dirty="0" smtClean="0"/>
              <a:t>в </a:t>
            </a:r>
            <a:r>
              <a:rPr lang="ru-RU" sz="2000" dirty="0" err="1" smtClean="0"/>
              <a:t>ферромагнитном</a:t>
            </a:r>
            <a:r>
              <a:rPr lang="ru-RU" sz="2000" dirty="0" smtClean="0"/>
              <a:t> </a:t>
            </a:r>
            <a:r>
              <a:rPr lang="ru-RU" sz="2000" dirty="0"/>
              <a:t>(</a:t>
            </a:r>
            <a:r>
              <a:rPr lang="en-US" sz="2000" dirty="0" err="1"/>
              <a:t>Ga,Mn</a:t>
            </a:r>
            <a:r>
              <a:rPr lang="en-US" sz="2000" dirty="0"/>
              <a:t>)As</a:t>
            </a:r>
            <a:endParaRPr lang="ru-RU" sz="2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15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24744"/>
            <a:ext cx="4272844" cy="157122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395" y="692696"/>
            <a:ext cx="3375688" cy="2592288"/>
          </a:xfrm>
          <a:prstGeom prst="rect">
            <a:avLst/>
          </a:prstGeom>
        </p:spPr>
      </p:pic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988357"/>
              </p:ext>
            </p:extLst>
          </p:nvPr>
        </p:nvGraphicFramePr>
        <p:xfrm>
          <a:off x="755576" y="3429000"/>
          <a:ext cx="7585213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/>
                <a:gridCol w="1296144"/>
                <a:gridCol w="1296144"/>
                <a:gridCol w="1024361"/>
                <a:gridCol w="1264202"/>
                <a:gridCol w="1264202"/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600" b="1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Образец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Содержание </a:t>
                      </a:r>
                      <a:r>
                        <a:rPr lang="en-US" sz="1600" dirty="0" err="1" smtClean="0"/>
                        <a:t>Mn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1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Магнитное</a:t>
                      </a:r>
                    </a:p>
                    <a:p>
                      <a:r>
                        <a:rPr lang="ru-RU" sz="1800" b="1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состояние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 </a:t>
                      </a:r>
                      <a:r>
                        <a:rPr lang="ru-RU" sz="1800" b="1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роста (</a:t>
                      </a:r>
                      <a:r>
                        <a:rPr lang="en-US" sz="1800" b="1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°C)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1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Толщина</a:t>
                      </a:r>
                    </a:p>
                    <a:p>
                      <a:r>
                        <a:rPr lang="ru-RU" sz="1800" b="1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ru-RU" sz="1800" b="1" i="0" u="none" strike="noStrike" kern="1200" baseline="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нм</a:t>
                      </a:r>
                      <a:r>
                        <a:rPr lang="ru-RU" sz="1800" b="1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kern="1200" baseline="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Tc</a:t>
                      </a:r>
                      <a:r>
                        <a:rPr lang="en-US" sz="1800" b="1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, K</a:t>
                      </a:r>
                      <a:endParaRPr lang="ru-RU" sz="16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R,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GaAs:Mn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1.5 * 10^-5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ПМ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/>
                        <a:t>540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/>
                        <a:t>1000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-</a:t>
                      </a:r>
                      <a:endParaRPr lang="ru-RU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FM1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0.01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ФМ</a:t>
                      </a:r>
                      <a:endParaRPr lang="ru-RU" sz="1600" dirty="0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ru-RU" sz="1600" dirty="0" smtClean="0"/>
                        <a:t>250</a:t>
                      </a:r>
                      <a:endParaRPr lang="ru-RU" sz="1600" dirty="0"/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ru-RU" sz="1600" dirty="0" smtClean="0"/>
                        <a:t>500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35</a:t>
                      </a:r>
                      <a:endParaRPr lang="ru-RU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FM2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0.043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ФМ</a:t>
                      </a:r>
                      <a:endParaRPr lang="ru-RU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55</a:t>
                      </a:r>
                      <a:endParaRPr lang="ru-RU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FM3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0.008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ПМ</a:t>
                      </a:r>
                      <a:endParaRPr lang="ru-RU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-</a:t>
                      </a:r>
                      <a:endParaRPr lang="ru-RU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FM4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0.014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ФМ</a:t>
                      </a:r>
                      <a:endParaRPr lang="ru-RU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48</a:t>
                      </a:r>
                      <a:endParaRPr lang="ru-RU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FM5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0.025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ФМ</a:t>
                      </a:r>
                      <a:endParaRPr lang="ru-RU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50</a:t>
                      </a:r>
                      <a:endParaRPr lang="ru-RU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FM6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0.05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ФМ</a:t>
                      </a:r>
                      <a:endParaRPr lang="ru-RU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60</a:t>
                      </a:r>
                      <a:endParaRPr lang="ru-RU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010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 smtClean="0"/>
              <a:t>Глава 6. </a:t>
            </a:r>
            <a:r>
              <a:rPr lang="ru-RU" sz="2000" dirty="0"/>
              <a:t>Механизмы </a:t>
            </a:r>
            <a:r>
              <a:rPr lang="ru-RU" sz="2000" dirty="0" err="1"/>
              <a:t>дефазировки</a:t>
            </a:r>
            <a:r>
              <a:rPr lang="ru-RU" sz="2000" dirty="0"/>
              <a:t> спинов </a:t>
            </a:r>
            <a:r>
              <a:rPr lang="ru-RU" sz="2000" dirty="0" err="1"/>
              <a:t>Mn</a:t>
            </a:r>
            <a:r>
              <a:rPr lang="ru-RU" sz="2000" dirty="0"/>
              <a:t> </a:t>
            </a:r>
            <a:r>
              <a:rPr lang="ru-RU" sz="2000" dirty="0" smtClean="0"/>
              <a:t>в </a:t>
            </a:r>
            <a:r>
              <a:rPr lang="ru-RU" sz="2000" dirty="0" err="1" smtClean="0"/>
              <a:t>ферромагнитном</a:t>
            </a:r>
            <a:r>
              <a:rPr lang="ru-RU" sz="2000" dirty="0" smtClean="0"/>
              <a:t> </a:t>
            </a:r>
            <a:r>
              <a:rPr lang="ru-RU" sz="2000" dirty="0"/>
              <a:t>(</a:t>
            </a:r>
            <a:r>
              <a:rPr lang="en-US" sz="2000" dirty="0" err="1"/>
              <a:t>Ga,Mn</a:t>
            </a:r>
            <a:r>
              <a:rPr lang="en-US" sz="2000" dirty="0"/>
              <a:t>)As</a:t>
            </a:r>
            <a:endParaRPr lang="ru-RU" sz="2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16</a:t>
            </a:fld>
            <a:endParaRPr lang="ru-RU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26" y="188640"/>
            <a:ext cx="3878706" cy="2683382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5364088" y="3385041"/>
            <a:ext cx="3240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 smtClean="0"/>
              <a:t>Фит</a:t>
            </a:r>
            <a:r>
              <a:rPr lang="ru-RU" dirty="0" smtClean="0"/>
              <a:t>. </a:t>
            </a:r>
            <a:r>
              <a:rPr lang="ru-RU" dirty="0" err="1" smtClean="0"/>
              <a:t>Лоренцом</a:t>
            </a:r>
            <a:r>
              <a:rPr lang="ru-RU" dirty="0" smtClean="0"/>
              <a:t> + отсутствие зависимости от </a:t>
            </a:r>
            <a:r>
              <a:rPr lang="ru-RU" dirty="0" err="1" smtClean="0"/>
              <a:t>магн</a:t>
            </a:r>
            <a:r>
              <a:rPr lang="ru-RU" dirty="0" smtClean="0"/>
              <a:t>. поля</a:t>
            </a:r>
            <a:endParaRPr lang="en-US" dirty="0" smtClean="0"/>
          </a:p>
        </p:txBody>
      </p:sp>
      <p:sp>
        <p:nvSpPr>
          <p:cNvPr id="18" name="Стрелка вниз 17"/>
          <p:cNvSpPr/>
          <p:nvPr/>
        </p:nvSpPr>
        <p:spPr>
          <a:xfrm>
            <a:off x="6725927" y="4093711"/>
            <a:ext cx="288032" cy="4434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628128" y="4686449"/>
                <a:ext cx="2570191" cy="615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</m:d>
                      <m:r>
                        <a:rPr lang="en-US" i="1" smtClean="0">
                          <a:latin typeface="Cambria Math"/>
                          <a:ea typeface="Cambria Math"/>
                        </a:rPr>
                        <m:t>~</m:t>
                      </m:r>
                      <m:f>
                        <m:fPr>
                          <m:ctrlPr>
                            <a:rPr lang="en-US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𝛾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128" y="4686449"/>
                <a:ext cx="2570191" cy="6158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255833" y="5445224"/>
                <a:ext cx="1516249" cy="394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1/2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=2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𝛾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5833" y="5445224"/>
                <a:ext cx="1516249" cy="394210"/>
              </a:xfrm>
              <a:prstGeom prst="rect">
                <a:avLst/>
              </a:prstGeom>
              <a:blipFill rotWithShape="1">
                <a:blip r:embed="rId6"/>
                <a:stretch>
                  <a:fillRect l="-803" b="-92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Рисунок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728" y="692696"/>
            <a:ext cx="2916680" cy="2525374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905" y="715592"/>
            <a:ext cx="4132635" cy="2479581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755576" y="3010507"/>
            <a:ext cx="4248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Возбуждение </a:t>
            </a:r>
            <a:r>
              <a:rPr lang="en-US" dirty="0" smtClean="0"/>
              <a:t>Kr (</a:t>
            </a:r>
            <a:r>
              <a:rPr lang="ru-RU" dirty="0"/>
              <a:t>1.916 </a:t>
            </a:r>
            <a:r>
              <a:rPr lang="ru-RU" dirty="0" smtClean="0"/>
              <a:t>эВ</a:t>
            </a:r>
            <a:r>
              <a:rPr lang="en-US" dirty="0" smtClean="0"/>
              <a:t>). T=1.7…200 K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26" y="3429000"/>
            <a:ext cx="4156543" cy="310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5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/>
      <p:bldP spid="20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 smtClean="0"/>
              <a:t>Глава 6. </a:t>
            </a:r>
            <a:r>
              <a:rPr lang="ru-RU" sz="2000" dirty="0"/>
              <a:t>Механизмы </a:t>
            </a:r>
            <a:r>
              <a:rPr lang="ru-RU" sz="2000" dirty="0" err="1"/>
              <a:t>дефазировки</a:t>
            </a:r>
            <a:r>
              <a:rPr lang="ru-RU" sz="2000" dirty="0"/>
              <a:t> спинов </a:t>
            </a:r>
            <a:r>
              <a:rPr lang="ru-RU" sz="2000" dirty="0" err="1"/>
              <a:t>Mn</a:t>
            </a:r>
            <a:r>
              <a:rPr lang="ru-RU" sz="2000" dirty="0"/>
              <a:t> </a:t>
            </a:r>
            <a:r>
              <a:rPr lang="ru-RU" sz="2000" dirty="0" smtClean="0"/>
              <a:t>в </a:t>
            </a:r>
            <a:r>
              <a:rPr lang="ru-RU" sz="2000" dirty="0" err="1" smtClean="0"/>
              <a:t>ферромагнитном</a:t>
            </a:r>
            <a:r>
              <a:rPr lang="ru-RU" sz="2000" dirty="0" smtClean="0"/>
              <a:t> </a:t>
            </a:r>
            <a:r>
              <a:rPr lang="ru-RU" sz="2000" dirty="0"/>
              <a:t>(</a:t>
            </a:r>
            <a:r>
              <a:rPr lang="en-US" sz="2000" dirty="0" err="1"/>
              <a:t>Ga,Mn</a:t>
            </a:r>
            <a:r>
              <a:rPr lang="en-US" sz="2000" dirty="0"/>
              <a:t>)As</a:t>
            </a:r>
            <a:endParaRPr lang="ru-RU" sz="2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17</a:t>
            </a:fld>
            <a:endParaRPr lang="ru-RU" dirty="0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836710"/>
            <a:ext cx="3642816" cy="51845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/>
              <p:cNvSpPr/>
              <p:nvPr/>
            </p:nvSpPr>
            <p:spPr>
              <a:xfrm>
                <a:off x="1691680" y="1556792"/>
                <a:ext cx="2082365" cy="6960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/>
                          </a:rPr>
                          <m:t>∆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𝑅</m:t>
                        </m:r>
                      </m:sub>
                    </m:sSub>
                    <m:r>
                      <a:rPr lang="ru-RU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ru-RU" i="1">
                            <a:latin typeface="Cambria Math"/>
                          </a:rPr>
                        </m:ctrlPr>
                      </m:sSubSupPr>
                      <m:e>
                        <m:r>
                          <a:rPr lang="ru-RU" i="1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𝑀𝑛</m:t>
                        </m:r>
                      </m:sub>
                      <m:sup>
                        <m:r>
                          <a:rPr lang="ru-RU" i="1">
                            <a:latin typeface="Cambria Math"/>
                          </a:rPr>
                          <m:t>0</m:t>
                        </m:r>
                      </m:sup>
                    </m:sSubSup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ru-RU" i="1">
                        <a:latin typeface="Cambria Math"/>
                      </a:rPr>
                      <m:t>𝐵</m:t>
                    </m:r>
                  </m:oMath>
                </a14:m>
                <a:r>
                  <a:rPr lang="en-US" dirty="0" smtClean="0"/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ru-RU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ru-RU" i="1">
                              <a:latin typeface="Cambria Math"/>
                            </a:rPr>
                            <m:t>𝑀𝑛</m:t>
                          </m:r>
                        </m:sub>
                        <m:sup>
                          <m:r>
                            <a:rPr lang="ru-RU" i="1">
                              <a:latin typeface="Cambria Math"/>
                            </a:rPr>
                            <m:t>0</m:t>
                          </m:r>
                        </m:sup>
                      </m:sSubSup>
                      <m:r>
                        <a:rPr lang="en-US" b="0" i="1" smtClean="0">
                          <a:latin typeface="Cambria Math"/>
                        </a:rPr>
                        <m:t>=2.01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±0.03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1556792"/>
                <a:ext cx="2082365" cy="696088"/>
              </a:xfrm>
              <a:prstGeom prst="rect">
                <a:avLst/>
              </a:prstGeom>
              <a:blipFill rotWithShape="1">
                <a:blip r:embed="rId4"/>
                <a:stretch>
                  <a:fillRect t="-1739" b="-17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213048" y="3795726"/>
                <a:ext cx="4572000" cy="144687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/>
                            </a:rPr>
                            <m:t>∆</m:t>
                          </m:r>
                        </m:e>
                        <m:sub>
                          <m:r>
                            <a:rPr lang="ru-RU" i="1">
                              <a:latin typeface="Cambria Math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ru-RU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/>
                            </a:rPr>
                            <m:t>𝐵</m:t>
                          </m:r>
                          <m:r>
                            <a:rPr lang="ru-RU" i="1">
                              <a:latin typeface="Cambria Math"/>
                            </a:rPr>
                            <m:t>,</m:t>
                          </m:r>
                          <m:r>
                            <a:rPr lang="ru-RU" i="1">
                              <a:latin typeface="Cambria Math"/>
                            </a:rPr>
                            <m:t>𝑇</m:t>
                          </m:r>
                        </m:e>
                      </m:d>
                      <m:r>
                        <a:rPr lang="ru-RU" i="1">
                          <a:latin typeface="Cambria Math"/>
                        </a:rPr>
                        <m:t>=ℏ</m:t>
                      </m:r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ru-RU" i="1">
                              <a:latin typeface="Cambria Math"/>
                            </a:rPr>
                            <m:t>𝐿</m:t>
                          </m:r>
                        </m:sub>
                      </m:sSub>
                      <m:r>
                        <a:rPr lang="ru-RU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ru-RU" i="1">
                              <a:latin typeface="Cambria Math"/>
                            </a:rPr>
                            <m:t>𝑒𝑓𝑓</m:t>
                          </m:r>
                        </m:sub>
                      </m:sSub>
                      <m:d>
                        <m:dPr>
                          <m:ctrlPr>
                            <a:rPr lang="ru-RU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/>
                            </a:rPr>
                            <m:t>𝑇</m:t>
                          </m:r>
                        </m:e>
                      </m:d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ru-RU" i="1">
                              <a:latin typeface="Cambria Math"/>
                            </a:rPr>
                            <m:t>𝐵</m:t>
                          </m:r>
                        </m:sub>
                      </m:sSub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ru-RU" i="1">
                              <a:latin typeface="Cambria Math"/>
                            </a:rPr>
                            <m:t>𝑒𝑓𝑓</m:t>
                          </m:r>
                        </m:sub>
                      </m:sSub>
                      <m:r>
                        <a:rPr lang="ru-RU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ru-RU" i="1">
                              <a:latin typeface="Cambria Math"/>
                            </a:rPr>
                            <m:t>𝑒𝑓𝑓</m:t>
                          </m:r>
                        </m:sub>
                      </m:sSub>
                      <m:d>
                        <m:dPr>
                          <m:ctrlPr>
                            <a:rPr lang="ru-RU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/>
                            </a:rPr>
                            <m:t>𝑇</m:t>
                          </m:r>
                        </m:e>
                      </m:d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ru-RU" i="1">
                              <a:latin typeface="Cambria Math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ru-RU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/>
                            </a:rPr>
                            <m:t>𝐵</m:t>
                          </m:r>
                          <m:r>
                            <a:rPr lang="ru-RU" i="1">
                              <a:latin typeface="Cambria Math"/>
                            </a:rPr>
                            <m:t>−4</m:t>
                          </m:r>
                          <m:r>
                            <a:rPr lang="ru-RU" i="1">
                              <a:latin typeface="Cambria Math"/>
                            </a:rPr>
                            <m:t>𝜋</m:t>
                          </m:r>
                          <m:r>
                            <a:rPr lang="ru-RU" i="1">
                              <a:latin typeface="Cambria Math"/>
                            </a:rPr>
                            <m:t>𝑀</m:t>
                          </m:r>
                          <m:r>
                            <a:rPr lang="ru-RU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ru-RU" i="1"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  <m:r>
                            <a:rPr lang="ru-RU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ru-RU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ru-RU" i="1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/>
                            </a:rPr>
                            <m:t>∆</m:t>
                          </m:r>
                        </m:e>
                        <m:sub>
                          <m:r>
                            <a:rPr lang="ru-RU" i="1">
                              <a:latin typeface="Cambria Math"/>
                            </a:rPr>
                            <m:t>𝑉</m:t>
                          </m:r>
                        </m:sub>
                      </m:sSub>
                      <m:d>
                        <m:dPr>
                          <m:ctrlPr>
                            <a:rPr lang="ru-RU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/>
                            </a:rPr>
                            <m:t>𝐵</m:t>
                          </m:r>
                          <m:r>
                            <a:rPr lang="ru-RU" i="1">
                              <a:latin typeface="Cambria Math"/>
                            </a:rPr>
                            <m:t>,</m:t>
                          </m:r>
                          <m:r>
                            <a:rPr lang="ru-RU" i="1">
                              <a:latin typeface="Cambria Math"/>
                            </a:rPr>
                            <m:t>𝑇</m:t>
                          </m:r>
                        </m:e>
                      </m:d>
                      <m:r>
                        <a:rPr lang="ru-RU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ru-RU" i="1">
                              <a:latin typeface="Cambria Math"/>
                            </a:rPr>
                            <m:t>𝑒𝑓𝑓</m:t>
                          </m:r>
                        </m:sub>
                      </m:sSub>
                      <m:d>
                        <m:dPr>
                          <m:ctrlPr>
                            <a:rPr lang="ru-RU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/>
                            </a:rPr>
                            <m:t>𝑇</m:t>
                          </m:r>
                        </m:e>
                      </m:d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ru-RU" i="1">
                              <a:latin typeface="Cambria Math"/>
                            </a:rPr>
                            <m:t>𝐵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ru-RU" i="1">
                              <a:latin typeface="Cambria Math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/>
                                </a:rPr>
                                <m:t>𝐵</m:t>
                              </m:r>
                              <m:r>
                                <a:rPr lang="ru-RU" i="1">
                                  <a:latin typeface="Cambria Math"/>
                                </a:rPr>
                                <m:t>+4</m:t>
                              </m:r>
                              <m:r>
                                <a:rPr lang="ru-RU" i="1">
                                  <a:latin typeface="Cambria Math"/>
                                </a:rPr>
                                <m:t>𝜋</m:t>
                              </m:r>
                              <m:r>
                                <a:rPr lang="ru-RU" i="1">
                                  <a:latin typeface="Cambria Math"/>
                                </a:rPr>
                                <m:t>𝑀</m:t>
                              </m:r>
                              <m:r>
                                <a:rPr lang="ru-RU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ru-RU" i="1">
                              <a:latin typeface="Cambria Math"/>
                            </a:rPr>
                            <m:t>(</m:t>
                          </m:r>
                          <m:r>
                            <a:rPr lang="ru-RU" i="1">
                              <a:latin typeface="Cambria Math"/>
                            </a:rPr>
                            <m:t>𝐵</m:t>
                          </m:r>
                          <m:r>
                            <a:rPr lang="ru-RU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ru-RU" i="1"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  <m:r>
                            <a:rPr lang="ru-RU" i="1">
                              <a:latin typeface="Cambria Math"/>
                            </a:rPr>
                            <m:t>)</m:t>
                          </m:r>
                        </m:e>
                      </m:rad>
                      <m:r>
                        <a:rPr lang="ru-RU" i="1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48" y="3795726"/>
                <a:ext cx="4572000" cy="1446871"/>
              </a:xfrm>
              <a:prstGeom prst="rect">
                <a:avLst/>
              </a:prstGeom>
              <a:blipFill rotWithShape="1">
                <a:blip r:embed="rId5"/>
                <a:stretch>
                  <a:fillRect r="-1333" b="-16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/>
          <p:cNvSpPr/>
          <p:nvPr/>
        </p:nvSpPr>
        <p:spPr>
          <a:xfrm>
            <a:off x="291158" y="5445224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Liu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Xinyu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400" dirty="0" err="1"/>
              <a:t>Furdyna</a:t>
            </a:r>
            <a:r>
              <a:rPr lang="en-US" sz="1400" dirty="0"/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Jacek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K. Ferromagnetic resonance in Ga1-xMnxAs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dilute magnetic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semiconductors // Journal of Physics: Condensed Matter.— </a:t>
            </a:r>
            <a:r>
              <a:rPr lang="en-US" sz="1400" dirty="0"/>
              <a:t>2006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.—mar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.—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Т. 18,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no. 13.— P. R245–R279.</a:t>
            </a:r>
            <a:endParaRPr lang="ru-RU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42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 smtClean="0"/>
              <a:t>Глава 6. </a:t>
            </a:r>
            <a:r>
              <a:rPr lang="ru-RU" sz="2000" dirty="0"/>
              <a:t>Механизмы </a:t>
            </a:r>
            <a:r>
              <a:rPr lang="ru-RU" sz="2000" dirty="0" err="1"/>
              <a:t>дефазировки</a:t>
            </a:r>
            <a:r>
              <a:rPr lang="ru-RU" sz="2000" dirty="0"/>
              <a:t> спинов </a:t>
            </a:r>
            <a:r>
              <a:rPr lang="ru-RU" sz="2000" dirty="0" err="1"/>
              <a:t>Mn</a:t>
            </a:r>
            <a:r>
              <a:rPr lang="ru-RU" sz="2000" dirty="0"/>
              <a:t> </a:t>
            </a:r>
            <a:r>
              <a:rPr lang="ru-RU" sz="2000" dirty="0" smtClean="0"/>
              <a:t>в </a:t>
            </a:r>
            <a:r>
              <a:rPr lang="ru-RU" sz="2000" dirty="0" err="1" smtClean="0"/>
              <a:t>ферромагнитном</a:t>
            </a:r>
            <a:r>
              <a:rPr lang="ru-RU" sz="2000" dirty="0" smtClean="0"/>
              <a:t> </a:t>
            </a:r>
            <a:r>
              <a:rPr lang="ru-RU" sz="2000" dirty="0"/>
              <a:t>(</a:t>
            </a:r>
            <a:r>
              <a:rPr lang="en-US" sz="2000" dirty="0" err="1"/>
              <a:t>Ga,Mn</a:t>
            </a:r>
            <a:r>
              <a:rPr lang="en-US" sz="2000" dirty="0"/>
              <a:t>)As</a:t>
            </a:r>
            <a:endParaRPr lang="ru-RU" sz="2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18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764704"/>
            <a:ext cx="3509224" cy="2592290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956649" y="3429000"/>
            <a:ext cx="3240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FM2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1835696" y="4077072"/>
                <a:ext cx="5253279" cy="8545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ru-RU" i="1">
                              <a:latin typeface="Cambria Math"/>
                            </a:rPr>
                            <m:t>𝑒𝑓𝑓</m:t>
                          </m:r>
                        </m:sub>
                      </m:sSub>
                      <m:d>
                        <m:dPr>
                          <m:ctrlPr>
                            <a:rPr lang="ru-RU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/>
                            </a:rPr>
                            <m:t>𝑇</m:t>
                          </m:r>
                        </m:e>
                      </m:d>
                      <m:r>
                        <a:rPr lang="ru-RU" i="1">
                          <a:latin typeface="Cambria Math"/>
                        </a:rPr>
                        <m:t>≈</m:t>
                      </m:r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ru-RU" i="1"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a:rPr lang="ru-RU" i="1"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ru-RU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ru-RU" i="1">
                                  <a:latin typeface="Cambria Math"/>
                                </a:rPr>
                                <m:t>𝑠</m:t>
                              </m:r>
                            </m:sub>
                          </m:sSub>
                          <m:r>
                            <a:rPr lang="ru-RU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ru-RU" i="1">
                                  <a:latin typeface="Cambria Math"/>
                                </a:rPr>
                                <m:t>𝐽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ru-RU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ru-RU" i="1">
                                  <a:latin typeface="Cambria Math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ru-RU" i="1">
                                  <a:latin typeface="Cambria Math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ru-RU" i="1">
                                  <a:latin typeface="Cambria Math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ru-RU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d>
                            <m:dPr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/>
                                    </a:rPr>
                                    <m:t>𝐽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/>
                                    </a:rPr>
                                    <m:t>0</m:t>
                                  </m:r>
                                </m:sup>
                              </m:sSubSup>
                              <m:r>
                                <a:rPr lang="ru-RU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/>
                                    </a:rPr>
                                    <m:t>𝐽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/>
                                    </a:rPr>
                                    <m:t>0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𝐽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0</m:t>
                                      </m:r>
                                    </m:sup>
                                  </m:sSubSup>
                                  <m:r>
                                    <a:rPr lang="ru-RU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𝐽</m:t>
                                      </m:r>
                                    </m:sub>
                                    <m:sup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0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ru-RU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i="1">
                              <a:latin typeface="Cambria Math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ru-RU" i="1">
                                  <a:latin typeface="Cambria Math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ru-RU" i="1">
                                  <a:latin typeface="Cambria Math"/>
                                </a:rPr>
                                <m:t>h</m:t>
                              </m:r>
                            </m:sub>
                            <m:sup>
                              <m:r>
                                <a:rPr lang="ru-RU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4077072"/>
                <a:ext cx="5253279" cy="85459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715029" y="5301253"/>
                <a:ext cx="3494611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 smtClean="0"/>
                  <a:t>При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T</m:t>
                    </m:r>
                    <m:r>
                      <a:rPr lang="en-US">
                        <a:latin typeface="Cambria Math"/>
                      </a:rPr>
                      <m:t>=5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K</m:t>
                    </m:r>
                  </m:oMath>
                </a14:m>
                <a:r>
                  <a:rPr lang="en-US" dirty="0" smtClean="0"/>
                  <a:t>, FM2  -&gt;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𝑒𝑓𝑓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=1.91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029" y="5301253"/>
                <a:ext cx="3494611" cy="391582"/>
              </a:xfrm>
              <a:prstGeom prst="rect">
                <a:avLst/>
              </a:prstGeom>
              <a:blipFill rotWithShape="1">
                <a:blip r:embed="rId4"/>
                <a:stretch>
                  <a:fillRect l="-1394" t="-6250" b="-203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533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 smtClean="0"/>
              <a:t>Глава 6. </a:t>
            </a:r>
            <a:r>
              <a:rPr lang="ru-RU" sz="2000" dirty="0"/>
              <a:t>Механизмы </a:t>
            </a:r>
            <a:r>
              <a:rPr lang="ru-RU" sz="2000" dirty="0" err="1"/>
              <a:t>дефазировки</a:t>
            </a:r>
            <a:r>
              <a:rPr lang="ru-RU" sz="2000" dirty="0"/>
              <a:t> спинов </a:t>
            </a:r>
            <a:r>
              <a:rPr lang="ru-RU" sz="2000" dirty="0" err="1"/>
              <a:t>Mn</a:t>
            </a:r>
            <a:r>
              <a:rPr lang="ru-RU" sz="2000" dirty="0"/>
              <a:t> </a:t>
            </a:r>
            <a:r>
              <a:rPr lang="ru-RU" sz="2000" dirty="0" smtClean="0"/>
              <a:t>в </a:t>
            </a:r>
            <a:r>
              <a:rPr lang="ru-RU" sz="2000" dirty="0" err="1" smtClean="0"/>
              <a:t>ферромагнитном</a:t>
            </a:r>
            <a:r>
              <a:rPr lang="ru-RU" sz="2000" dirty="0" smtClean="0"/>
              <a:t> </a:t>
            </a:r>
            <a:r>
              <a:rPr lang="ru-RU" sz="2000" dirty="0"/>
              <a:t>(</a:t>
            </a:r>
            <a:r>
              <a:rPr lang="en-US" sz="2000" dirty="0" err="1"/>
              <a:t>Ga,Mn</a:t>
            </a:r>
            <a:r>
              <a:rPr lang="en-US" sz="2000" dirty="0"/>
              <a:t>)As</a:t>
            </a:r>
            <a:endParaRPr lang="ru-RU" sz="2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19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692696"/>
            <a:ext cx="3776002" cy="273630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446" y="764704"/>
            <a:ext cx="3903540" cy="273630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573016"/>
            <a:ext cx="4188868" cy="27424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4932040" y="3645024"/>
                <a:ext cx="3672408" cy="18632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/>
                            </a:rPr>
                            <m:t>𝛾</m:t>
                          </m:r>
                        </m:e>
                        <m:sub>
                          <m:r>
                            <a:rPr lang="ru-RU" i="1">
                              <a:latin typeface="Cambria Math"/>
                            </a:rPr>
                            <m:t>𝑀𝑛</m:t>
                          </m:r>
                        </m:sub>
                      </m:sSub>
                      <m:d>
                        <m:dPr>
                          <m:ctrlPr>
                            <a:rPr lang="ru-RU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/>
                            </a:rPr>
                            <m:t>𝑇</m:t>
                          </m:r>
                        </m:e>
                      </m:d>
                      <m:r>
                        <a:rPr lang="ru-RU" i="1">
                          <a:latin typeface="Cambria Math"/>
                        </a:rPr>
                        <m:t>=</m:t>
                      </m:r>
                      <m:r>
                        <a:rPr lang="ru-RU" i="1">
                          <a:latin typeface="Cambria Math"/>
                        </a:rPr>
                        <m:t>𝐼𝑚</m:t>
                      </m:r>
                      <m:d>
                        <m:dPr>
                          <m:ctrlPr>
                            <a:rPr lang="ru-RU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lang="ru-RU" i="1">
                          <a:latin typeface="Cambria Math"/>
                        </a:rPr>
                        <m:t>≈</m:t>
                      </m:r>
                      <m:f>
                        <m:fPr>
                          <m:ctrlPr>
                            <a:rPr lang="ru-RU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/>
                            </a:rPr>
                            <m:t>𝑇</m:t>
                          </m:r>
                          <m:sSubSup>
                            <m:sSubSupPr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ru-RU" i="1">
                                  <a:latin typeface="Cambria Math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ru-RU" i="1">
                                  <a:latin typeface="Cambria Math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ru-RU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ru-RU" i="1">
                                      <a:latin typeface="Cambria Math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r>
                                <a:rPr lang="ru-RU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/>
                                </a:rPr>
                                <m:t>𝐷</m:t>
                              </m:r>
                              <m:rad>
                                <m:radPr>
                                  <m:degHide m:val="on"/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𝐽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𝐽</m:t>
                                      </m:r>
                                    </m:sub>
                                  </m:sSub>
                                </m:e>
                              </m:rad>
                              <m:r>
                                <a:rPr lang="ru-RU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/>
                                    </a:rPr>
                                    <m:t>𝐽</m:t>
                                  </m:r>
                                </m:sub>
                              </m:sSub>
                              <m:rad>
                                <m:radPr>
                                  <m:degHide m:val="on"/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𝐷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h</m:t>
                                      </m:r>
                                    </m:sub>
                                  </m:sSub>
                                </m:e>
                              </m:rad>
                            </m:e>
                          </m:d>
                        </m:den>
                      </m:f>
                      <m:r>
                        <a:rPr lang="ru-RU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/>
                            </a:rPr>
                            <m:t>𝛾</m:t>
                          </m:r>
                        </m:e>
                        <m:sub>
                          <m:r>
                            <a:rPr lang="ru-RU" i="1">
                              <a:latin typeface="Cambria Math"/>
                            </a:rPr>
                            <m:t>h</m:t>
                          </m:r>
                        </m:sub>
                      </m:sSub>
                      <m:f>
                        <m:fPr>
                          <m:ctrlPr>
                            <a:rPr lang="ru-RU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ru-RU" i="1">
                                  <a:latin typeface="Cambria Math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ru-RU" i="1">
                                  <a:latin typeface="Cambria Math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ru-RU" i="1">
                                  <a:latin typeface="Cambria Math"/>
                                </a:rPr>
                                <m:t>𝐽</m:t>
                              </m:r>
                            </m:sub>
                            <m:sup>
                              <m:r>
                                <a:rPr lang="ru-RU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d>
                            <m:dPr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/>
                                    </a:rPr>
                                    <m:t>𝐽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/>
                                    </a:rPr>
                                    <m:t>0</m:t>
                                  </m:r>
                                </m:sup>
                              </m:sSubSup>
                              <m:r>
                                <a:rPr lang="ru-RU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/>
                                    </a:rPr>
                                    <m:t>𝐽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/>
                                    </a:rPr>
                                    <m:t>0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𝐽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0</m:t>
                                      </m:r>
                                    </m:sup>
                                  </m:sSubSup>
                                  <m:r>
                                    <a:rPr lang="ru-RU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𝐽</m:t>
                                      </m:r>
                                    </m:sub>
                                    <m:sup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0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ru-RU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i="1">
                              <a:latin typeface="Cambria Math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ru-RU" i="1">
                                  <a:latin typeface="Cambria Math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ru-RU" i="1">
                                  <a:latin typeface="Cambria Math"/>
                                </a:rPr>
                                <m:t>h</m:t>
                              </m:r>
                            </m:sub>
                            <m:sup>
                              <m:r>
                                <a:rPr lang="ru-RU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ru-RU" i="1"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3645024"/>
                <a:ext cx="3672408" cy="186326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364088" y="5708680"/>
                <a:ext cx="316304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 smtClean="0"/>
                  <a:t>При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T</m:t>
                    </m:r>
                    <m:r>
                      <a:rPr lang="en-US" b="0" i="0" smtClean="0">
                        <a:latin typeface="Cambria Math"/>
                      </a:rPr>
                      <m:t>=5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K</m:t>
                    </m:r>
                  </m:oMath>
                </a14:m>
                <a:r>
                  <a:rPr lang="en-US" b="0" i="1" dirty="0" smtClean="0">
                    <a:latin typeface="Cambria Math"/>
                    <a:ea typeface="Cambria Math"/>
                  </a:rPr>
                  <a:t>, </a:t>
                </a:r>
                <a:r>
                  <a:rPr lang="en-US" b="0" dirty="0" smtClean="0">
                    <a:latin typeface="Cambria Math"/>
                    <a:ea typeface="Cambria Math"/>
                  </a:rPr>
                  <a:t>FM2 (x=4.3%)</a:t>
                </a:r>
                <a:r>
                  <a:rPr lang="en-US" b="0" i="1" dirty="0" smtClean="0">
                    <a:latin typeface="Cambria Math"/>
                    <a:ea typeface="Cambria Math"/>
                  </a:rPr>
                  <a:t> →</a:t>
                </a:r>
                <a:endParaRPr lang="en-US" i="1" dirty="0" smtClean="0">
                  <a:latin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𝑀𝑛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30</m:t>
                    </m:r>
                    <m:r>
                      <a:rPr lang="ru-RU" b="0" i="1" smtClean="0">
                        <a:latin typeface="Cambria Math"/>
                      </a:rPr>
                      <m:t> пс</m:t>
                    </m:r>
                  </m:oMath>
                </a14:m>
                <a:r>
                  <a:rPr lang="ru-RU" dirty="0" smtClean="0"/>
                  <a:t>,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h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0.9</m:t>
                    </m:r>
                    <m:r>
                      <a:rPr lang="ru-RU" i="1">
                        <a:latin typeface="Cambria Math"/>
                      </a:rPr>
                      <m:t> пс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5708680"/>
                <a:ext cx="3163045" cy="646331"/>
              </a:xfrm>
              <a:prstGeom prst="rect">
                <a:avLst/>
              </a:prstGeom>
              <a:blipFill rotWithShape="1">
                <a:blip r:embed="rId7"/>
                <a:stretch>
                  <a:fillRect l="-1734" t="-6604" r="-771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901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Цель работы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Цель данной работы заключается в исследовании </a:t>
            </a:r>
            <a:r>
              <a:rPr lang="ru-RU" sz="2400" dirty="0" smtClean="0"/>
              <a:t>спин-зависимых </a:t>
            </a:r>
            <a:r>
              <a:rPr lang="ru-RU" sz="2400" dirty="0"/>
              <a:t>явлений в объемном РМП (</a:t>
            </a:r>
            <a:r>
              <a:rPr lang="ru-RU" sz="2400" dirty="0" err="1"/>
              <a:t>Ga,Mn</a:t>
            </a:r>
            <a:r>
              <a:rPr lang="ru-RU" sz="2400" dirty="0"/>
              <a:t>)</a:t>
            </a:r>
            <a:r>
              <a:rPr lang="ru-RU" sz="2400" dirty="0" err="1"/>
              <a:t>As</a:t>
            </a:r>
            <a:r>
              <a:rPr lang="ru-RU" sz="2400" dirty="0"/>
              <a:t> и структурах с квантовыми ямами </a:t>
            </a:r>
            <a:r>
              <a:rPr lang="ru-RU" sz="2400" dirty="0" smtClean="0"/>
              <a:t>на </a:t>
            </a:r>
            <a:r>
              <a:rPr lang="ru-RU" sz="2400" dirty="0"/>
              <a:t>его основе и определении параметров материала, важных для теоретического </a:t>
            </a:r>
            <a:r>
              <a:rPr lang="ru-RU" sz="2400" dirty="0" smtClean="0"/>
              <a:t>моделирования </a:t>
            </a:r>
            <a:r>
              <a:rPr lang="ru-RU" sz="2400" dirty="0"/>
              <a:t>ферромагнетизма.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972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Глава </a:t>
            </a:r>
            <a:r>
              <a:rPr lang="ru-RU" dirty="0" smtClean="0"/>
              <a:t>6. </a:t>
            </a:r>
            <a:r>
              <a:rPr lang="ru-RU" dirty="0"/>
              <a:t>Основные результаты</a:t>
            </a:r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/>
              <a:t>Методом НРСПС изучена релаксация магнитной прецессии и </a:t>
            </a:r>
            <a:r>
              <a:rPr lang="ru-RU" dirty="0" smtClean="0"/>
              <a:t>перенормировка </a:t>
            </a:r>
            <a:r>
              <a:rPr lang="ru-RU" dirty="0"/>
              <a:t>эффективного g-фактора иона 𝑀𝑛</a:t>
            </a:r>
            <a:r>
              <a:rPr lang="ru-RU" baseline="30000" dirty="0"/>
              <a:t>2+</a:t>
            </a:r>
            <a:r>
              <a:rPr lang="ru-RU" dirty="0"/>
              <a:t> в ФМ РМП (</a:t>
            </a:r>
            <a:r>
              <a:rPr lang="ru-RU" dirty="0" err="1"/>
              <a:t>Ga,Mn</a:t>
            </a:r>
            <a:r>
              <a:rPr lang="ru-RU" dirty="0"/>
              <a:t>)</a:t>
            </a:r>
            <a:r>
              <a:rPr lang="ru-RU" dirty="0" err="1"/>
              <a:t>As</a:t>
            </a:r>
            <a:r>
              <a:rPr lang="ru-RU" dirty="0"/>
              <a:t>.</a:t>
            </a:r>
          </a:p>
          <a:p>
            <a:r>
              <a:rPr lang="ru-RU" dirty="0" smtClean="0"/>
              <a:t>Обнаружено</a:t>
            </a:r>
            <a:r>
              <a:rPr lang="ru-RU" dirty="0"/>
              <a:t>, что два различных механизма дают вклад в поперечное </a:t>
            </a:r>
            <a:r>
              <a:rPr lang="ru-RU" dirty="0" smtClean="0"/>
              <a:t>время </a:t>
            </a:r>
            <a:r>
              <a:rPr lang="ru-RU" dirty="0"/>
              <a:t>спиновой релаксации 𝑀𝑛</a:t>
            </a:r>
            <a:r>
              <a:rPr lang="ru-RU" baseline="30000" dirty="0"/>
              <a:t>2+</a:t>
            </a:r>
            <a:r>
              <a:rPr lang="ru-RU" dirty="0"/>
              <a:t>. При температурах ниже 𝑇</a:t>
            </a:r>
            <a:r>
              <a:rPr lang="ru-RU" baseline="-25000" dirty="0"/>
              <a:t>𝑐</a:t>
            </a:r>
            <a:r>
              <a:rPr lang="ru-RU" dirty="0"/>
              <a:t> время </a:t>
            </a:r>
            <a:r>
              <a:rPr lang="ru-RU" dirty="0" smtClean="0"/>
              <a:t>поперечной </a:t>
            </a:r>
            <a:r>
              <a:rPr lang="ru-RU" dirty="0"/>
              <a:t>спиновой релаксации ионов 𝑀𝑛</a:t>
            </a:r>
            <a:r>
              <a:rPr lang="ru-RU" baseline="30000" dirty="0"/>
              <a:t>2+</a:t>
            </a:r>
            <a:r>
              <a:rPr lang="ru-RU" dirty="0"/>
              <a:t> 𝑇</a:t>
            </a:r>
            <a:r>
              <a:rPr lang="ru-RU" baseline="-25000" dirty="0"/>
              <a:t>2</a:t>
            </a:r>
            <a:r>
              <a:rPr lang="ru-RU" dirty="0"/>
              <a:t> определяется спиновой </a:t>
            </a:r>
            <a:r>
              <a:rPr lang="ru-RU" dirty="0" smtClean="0"/>
              <a:t>релаксацией </a:t>
            </a:r>
            <a:r>
              <a:rPr lang="ru-RU" dirty="0"/>
              <a:t>дырок за счет спин-орбитального взаимодействия. При 𝑇 &gt; </a:t>
            </a:r>
            <a:r>
              <a:rPr lang="ru-RU" dirty="0" smtClean="0"/>
              <a:t>𝑇</a:t>
            </a:r>
            <a:r>
              <a:rPr lang="ru-RU" baseline="-25000" dirty="0" smtClean="0"/>
              <a:t>𝑐</a:t>
            </a:r>
            <a:r>
              <a:rPr lang="ru-RU" dirty="0" smtClean="0"/>
              <a:t> доминирует </a:t>
            </a:r>
            <a:r>
              <a:rPr lang="ru-RU" dirty="0"/>
              <a:t>вклад от флуктуации спина в ансамбле дырок.</a:t>
            </a:r>
          </a:p>
          <a:p>
            <a:r>
              <a:rPr lang="ru-RU" dirty="0" smtClean="0"/>
              <a:t>Получена </a:t>
            </a:r>
            <a:r>
              <a:rPr lang="ru-RU" dirty="0"/>
              <a:t>величина времени поперечной релаксации спина иона 𝑀𝑛</a:t>
            </a:r>
            <a:r>
              <a:rPr lang="ru-RU" baseline="30000" dirty="0"/>
              <a:t>2+</a:t>
            </a:r>
            <a:r>
              <a:rPr lang="ru-RU" dirty="0"/>
              <a:t> </a:t>
            </a:r>
            <a:r>
              <a:rPr lang="ru-RU" dirty="0" smtClean="0"/>
              <a:t>в ФМ </a:t>
            </a:r>
            <a:r>
              <a:rPr lang="ru-RU" dirty="0"/>
              <a:t>РМП (</a:t>
            </a:r>
            <a:r>
              <a:rPr lang="ru-RU" dirty="0" err="1"/>
              <a:t>Ga,Mn</a:t>
            </a:r>
            <a:r>
              <a:rPr lang="ru-RU" dirty="0"/>
              <a:t>)</a:t>
            </a:r>
            <a:r>
              <a:rPr lang="ru-RU" dirty="0" err="1"/>
              <a:t>As</a:t>
            </a:r>
            <a:r>
              <a:rPr lang="ru-RU" dirty="0"/>
              <a:t>, 𝜏</a:t>
            </a:r>
            <a:r>
              <a:rPr lang="ru-RU" baseline="-25000" dirty="0"/>
              <a:t>𝑀𝑛</a:t>
            </a:r>
            <a:r>
              <a:rPr lang="ru-RU" dirty="0"/>
              <a:t> ∼ 30 </a:t>
            </a:r>
            <a:r>
              <a:rPr lang="ru-RU" dirty="0" err="1"/>
              <a:t>пс</a:t>
            </a:r>
            <a:r>
              <a:rPr lang="ru-RU" dirty="0"/>
              <a:t> при Т=5К, и измерена его </a:t>
            </a:r>
            <a:r>
              <a:rPr lang="ru-RU" dirty="0" smtClean="0"/>
              <a:t>зависимость от </a:t>
            </a:r>
            <a:r>
              <a:rPr lang="ru-RU" dirty="0"/>
              <a:t>температуры и магнитного поля. Сделана оценка коэффициента </a:t>
            </a:r>
            <a:r>
              <a:rPr lang="ru-RU" dirty="0" smtClean="0"/>
              <a:t>спиновой </a:t>
            </a:r>
            <a:r>
              <a:rPr lang="ru-RU" dirty="0"/>
              <a:t>диффузии дырок D для образцов FM1 (х = 1%) 𝐷 ∼ 0, 09 см</a:t>
            </a:r>
            <a:r>
              <a:rPr lang="ru-RU" baseline="30000" dirty="0"/>
              <a:t>2</a:t>
            </a:r>
            <a:r>
              <a:rPr lang="ru-RU" dirty="0"/>
              <a:t>/с </a:t>
            </a:r>
            <a:r>
              <a:rPr lang="ru-RU" dirty="0" smtClean="0"/>
              <a:t>и FM2 </a:t>
            </a:r>
            <a:r>
              <a:rPr lang="ru-RU" dirty="0"/>
              <a:t>(х = 4,3%) 𝐷 ∼ 0, 19 </a:t>
            </a:r>
            <a:r>
              <a:rPr lang="ru-RU" dirty="0" smtClean="0"/>
              <a:t>см</a:t>
            </a:r>
            <a:r>
              <a:rPr lang="ru-RU" baseline="30000" dirty="0" smtClean="0"/>
              <a:t>2</a:t>
            </a:r>
            <a:r>
              <a:rPr lang="ru-RU" dirty="0" smtClean="0"/>
              <a:t>/с.</a:t>
            </a:r>
            <a:endParaRPr lang="ru-RU" dirty="0"/>
          </a:p>
          <a:p>
            <a:r>
              <a:rPr lang="ru-RU" dirty="0" smtClean="0"/>
              <a:t>Скорость </a:t>
            </a:r>
            <a:r>
              <a:rPr lang="ru-RU" dirty="0"/>
              <a:t>релаксации прецессии намагниченности проявляется также </a:t>
            </a:r>
            <a:r>
              <a:rPr lang="ru-RU" dirty="0" smtClean="0"/>
              <a:t>в снижении </a:t>
            </a:r>
            <a:r>
              <a:rPr lang="ru-RU" dirty="0"/>
              <a:t>эффективного g-фактора иона 𝑀𝑛</a:t>
            </a:r>
            <a:r>
              <a:rPr lang="ru-RU" baseline="30000" dirty="0"/>
              <a:t>2+</a:t>
            </a:r>
            <a:r>
              <a:rPr lang="ru-RU" dirty="0"/>
              <a:t> на 5% </a:t>
            </a:r>
            <a:r>
              <a:rPr lang="ru-RU" dirty="0" smtClean="0"/>
              <a:t> ниже температуры Кюри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717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 smtClean="0"/>
              <a:t>Научные положения, выносимые на защиту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ru-RU" dirty="0"/>
              <a:t>Эксперименты методом НРСПС демонстрируют, что в легированном </a:t>
            </a:r>
            <a:r>
              <a:rPr lang="ru-RU" dirty="0" err="1"/>
              <a:t>GaAs:Mn</a:t>
            </a:r>
            <a:r>
              <a:rPr lang="ru-RU" dirty="0"/>
              <a:t> константа p-d обменного взаимодействия между ионом 𝑀𝑛</a:t>
            </a:r>
            <a:r>
              <a:rPr lang="ru-RU" baseline="30000" dirty="0"/>
              <a:t>2+</a:t>
            </a:r>
            <a:r>
              <a:rPr lang="ru-RU" dirty="0"/>
              <a:t> и дыркой валентной зоны значительно уменьшается при приложении внешней одноосной сжимающей </a:t>
            </a:r>
            <a:r>
              <a:rPr lang="ru-RU" dirty="0" smtClean="0"/>
              <a:t>деформации</a:t>
            </a:r>
            <a:r>
              <a:rPr lang="en-US" dirty="0" smtClean="0"/>
              <a:t>.</a:t>
            </a:r>
          </a:p>
          <a:p>
            <a:r>
              <a:rPr lang="ru-RU" dirty="0"/>
              <a:t>В объемном ФМ РМП (</a:t>
            </a:r>
            <a:r>
              <a:rPr lang="ru-RU" dirty="0" err="1"/>
              <a:t>Ga,Mn</a:t>
            </a:r>
            <a:r>
              <a:rPr lang="ru-RU" dirty="0"/>
              <a:t>)</a:t>
            </a:r>
            <a:r>
              <a:rPr lang="ru-RU" dirty="0" err="1"/>
              <a:t>As</a:t>
            </a:r>
            <a:r>
              <a:rPr lang="ru-RU" dirty="0"/>
              <a:t> внешняя одноосная сжимающая деформация вызывает деполяризацию дырок и ориентирует вектор намагниченности вдоль оси приложенной деформации. Это открывает возможность для управления намагниченностью с помощью внешней деформации и магнитного поля. </a:t>
            </a:r>
            <a:endParaRPr lang="en-US" dirty="0" smtClean="0"/>
          </a:p>
          <a:p>
            <a:r>
              <a:rPr lang="ru-RU" dirty="0" smtClean="0"/>
              <a:t>В </a:t>
            </a:r>
            <a:r>
              <a:rPr lang="ru-RU" dirty="0"/>
              <a:t>объемном РМП (</a:t>
            </a:r>
            <a:r>
              <a:rPr lang="ru-RU" dirty="0" err="1"/>
              <a:t>Ga,Mn</a:t>
            </a:r>
            <a:r>
              <a:rPr lang="ru-RU" dirty="0"/>
              <a:t>)</a:t>
            </a:r>
            <a:r>
              <a:rPr lang="ru-RU" dirty="0" err="1"/>
              <a:t>As</a:t>
            </a:r>
            <a:r>
              <a:rPr lang="ru-RU" dirty="0"/>
              <a:t> при температурах ниже 𝑇</a:t>
            </a:r>
            <a:r>
              <a:rPr lang="ru-RU" baseline="-25000" dirty="0"/>
              <a:t>𝑐</a:t>
            </a:r>
            <a:r>
              <a:rPr lang="ru-RU" dirty="0"/>
              <a:t> время поперечной спиновой релаксации ионов 𝑀𝑛</a:t>
            </a:r>
            <a:r>
              <a:rPr lang="ru-RU" baseline="30000" dirty="0"/>
              <a:t>2+</a:t>
            </a:r>
            <a:r>
              <a:rPr lang="ru-RU" dirty="0"/>
              <a:t> 𝑇</a:t>
            </a:r>
            <a:r>
              <a:rPr lang="ru-RU" baseline="-25000" dirty="0"/>
              <a:t>2</a:t>
            </a:r>
            <a:r>
              <a:rPr lang="ru-RU" dirty="0"/>
              <a:t> определяется спиновой релаксацией дырок за счет спин-орбитального взаимодействия. При 𝑇 &gt; 𝑇</a:t>
            </a:r>
            <a:r>
              <a:rPr lang="ru-RU" baseline="-25000" dirty="0"/>
              <a:t>𝑐</a:t>
            </a:r>
            <a:r>
              <a:rPr lang="ru-RU" dirty="0"/>
              <a:t> доминирует вклад от флуктуации спина в ансамбле дырок. Из-за взаимодействия со спиновой подсистемой дырок при переходе из ПМ в ФМ фазу происходит перенормировка эффективного g-фактора иона 𝑀𝑛</a:t>
            </a:r>
            <a:r>
              <a:rPr lang="ru-RU" baseline="30000" dirty="0"/>
              <a:t>2+</a:t>
            </a:r>
            <a:r>
              <a:rPr lang="ru-RU" dirty="0"/>
              <a:t>. </a:t>
            </a:r>
            <a:endParaRPr lang="en-US" dirty="0" smtClean="0"/>
          </a:p>
          <a:p>
            <a:r>
              <a:rPr lang="ru-RU" dirty="0" smtClean="0"/>
              <a:t>Ферромагнетизм </a:t>
            </a:r>
            <a:r>
              <a:rPr lang="ru-RU" dirty="0"/>
              <a:t>в структурах с квантовыми ямами РМП (</a:t>
            </a:r>
            <a:r>
              <a:rPr lang="ru-RU" dirty="0" err="1"/>
              <a:t>Ga,Mn</a:t>
            </a:r>
            <a:r>
              <a:rPr lang="ru-RU" dirty="0"/>
              <a:t>)</a:t>
            </a:r>
            <a:r>
              <a:rPr lang="ru-RU" dirty="0" err="1"/>
              <a:t>As</a:t>
            </a:r>
            <a:r>
              <a:rPr lang="ru-RU" dirty="0"/>
              <a:t>/</a:t>
            </a:r>
            <a:r>
              <a:rPr lang="ru-RU" dirty="0" err="1"/>
              <a:t>AlAs</a:t>
            </a:r>
            <a:r>
              <a:rPr lang="ru-RU" dirty="0"/>
              <a:t> в значительной степени обусловлен дырками, локализованными в примесной зоне акцептора </a:t>
            </a:r>
            <a:r>
              <a:rPr lang="ru-RU" dirty="0" err="1"/>
              <a:t>Mn</a:t>
            </a:r>
            <a:r>
              <a:rPr lang="ru-RU" dirty="0"/>
              <a:t>, а не свободными дырками валентной зоны. Спиновая поляризация дырок, локализованных в примесной зоне, в двумерном РМП определяется преимущественно внутренними случайными полями, а не влиянием размерного квантования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852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404664"/>
            <a:ext cx="8496944" cy="5832648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 algn="ctr">
              <a:buNone/>
            </a:pPr>
            <a:r>
              <a:rPr lang="ru-RU" dirty="0" smtClean="0"/>
              <a:t>Спасибо за внимание!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77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496944" cy="576064"/>
          </a:xfrm>
        </p:spPr>
        <p:txBody>
          <a:bodyPr>
            <a:noAutofit/>
          </a:bodyPr>
          <a:lstStyle/>
          <a:p>
            <a:r>
              <a:rPr lang="ru-RU" sz="2000" dirty="0"/>
              <a:t>Глава </a:t>
            </a:r>
            <a:r>
              <a:rPr lang="en-US" sz="2000" dirty="0" smtClean="0"/>
              <a:t>5</a:t>
            </a:r>
            <a:r>
              <a:rPr lang="ru-RU" sz="2000" dirty="0" smtClean="0"/>
              <a:t>. </a:t>
            </a:r>
            <a:r>
              <a:rPr lang="ru-RU" sz="2000" dirty="0"/>
              <a:t>Влияние размерного квантования на спиновую поляризацию дырок в структурах с квантовыми ямами </a:t>
            </a:r>
            <a:r>
              <a:rPr lang="ru-RU" sz="2000" dirty="0" smtClean="0"/>
              <a:t>РМП (</a:t>
            </a:r>
            <a:r>
              <a:rPr lang="ru-RU" sz="2000" dirty="0" err="1" smtClean="0"/>
              <a:t>Ga,Mn</a:t>
            </a:r>
            <a:r>
              <a:rPr lang="ru-RU" sz="2000" dirty="0" smtClean="0"/>
              <a:t>)</a:t>
            </a:r>
            <a:r>
              <a:rPr lang="ru-RU" sz="2000" dirty="0" err="1" smtClean="0"/>
              <a:t>As</a:t>
            </a:r>
            <a:r>
              <a:rPr lang="ru-RU" sz="2000" dirty="0" smtClean="0"/>
              <a:t>/</a:t>
            </a:r>
            <a:r>
              <a:rPr lang="ru-RU" sz="2000" dirty="0" err="1" smtClean="0"/>
              <a:t>AlAs</a:t>
            </a:r>
            <a:endParaRPr lang="ru-RU" sz="2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23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908720"/>
            <a:ext cx="3699160" cy="259228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196752"/>
            <a:ext cx="2967862" cy="2592288"/>
          </a:xfrm>
          <a:prstGeom prst="rect">
            <a:avLst/>
          </a:prstGeom>
        </p:spPr>
      </p:pic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698000"/>
              </p:ext>
            </p:extLst>
          </p:nvPr>
        </p:nvGraphicFramePr>
        <p:xfrm>
          <a:off x="1331640" y="3717032"/>
          <a:ext cx="6096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084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496944" cy="576064"/>
          </a:xfrm>
        </p:spPr>
        <p:txBody>
          <a:bodyPr>
            <a:noAutofit/>
          </a:bodyPr>
          <a:lstStyle/>
          <a:p>
            <a:r>
              <a:rPr lang="ru-RU" sz="2000" dirty="0"/>
              <a:t>Глава </a:t>
            </a:r>
            <a:r>
              <a:rPr lang="en-US" sz="2000" dirty="0" smtClean="0"/>
              <a:t>5</a:t>
            </a:r>
            <a:r>
              <a:rPr lang="ru-RU" sz="2000" dirty="0" smtClean="0"/>
              <a:t>. </a:t>
            </a:r>
            <a:r>
              <a:rPr lang="ru-RU" sz="2000" dirty="0"/>
              <a:t>Влияние размерного квантования на спиновую поляризацию дырок в структурах с квантовыми ямами </a:t>
            </a:r>
            <a:r>
              <a:rPr lang="ru-RU" sz="2000" dirty="0" smtClean="0"/>
              <a:t>РМП (</a:t>
            </a:r>
            <a:r>
              <a:rPr lang="ru-RU" sz="2000" dirty="0" err="1" smtClean="0"/>
              <a:t>Ga,Mn</a:t>
            </a:r>
            <a:r>
              <a:rPr lang="ru-RU" sz="2000" dirty="0" smtClean="0"/>
              <a:t>)</a:t>
            </a:r>
            <a:r>
              <a:rPr lang="ru-RU" sz="2000" dirty="0" err="1" smtClean="0"/>
              <a:t>As</a:t>
            </a:r>
            <a:r>
              <a:rPr lang="ru-RU" sz="2000" dirty="0" smtClean="0"/>
              <a:t>/</a:t>
            </a:r>
            <a:r>
              <a:rPr lang="ru-RU" sz="2000" dirty="0" err="1" smtClean="0"/>
              <a:t>AlAs</a:t>
            </a:r>
            <a:endParaRPr lang="ru-RU" sz="2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24</a:t>
            </a:fld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3" y="980728"/>
            <a:ext cx="2317998" cy="288032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37" y="4221088"/>
            <a:ext cx="2261674" cy="210686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157" y="988864"/>
            <a:ext cx="2664794" cy="374441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980728"/>
            <a:ext cx="2747664" cy="390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0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496944" cy="576064"/>
          </a:xfrm>
        </p:spPr>
        <p:txBody>
          <a:bodyPr>
            <a:noAutofit/>
          </a:bodyPr>
          <a:lstStyle/>
          <a:p>
            <a:r>
              <a:rPr lang="ru-RU" sz="2000" dirty="0"/>
              <a:t>Глава </a:t>
            </a:r>
            <a:r>
              <a:rPr lang="en-US" sz="2000" dirty="0" smtClean="0"/>
              <a:t>5</a:t>
            </a:r>
            <a:r>
              <a:rPr lang="ru-RU" sz="2000" dirty="0" smtClean="0"/>
              <a:t>. </a:t>
            </a:r>
            <a:r>
              <a:rPr lang="ru-RU" sz="2000" dirty="0"/>
              <a:t>Влияние размерного квантования на спиновую поляризацию дырок в структурах с квантовыми ямами </a:t>
            </a:r>
            <a:r>
              <a:rPr lang="ru-RU" sz="2000" dirty="0" smtClean="0"/>
              <a:t>РМП (</a:t>
            </a:r>
            <a:r>
              <a:rPr lang="ru-RU" sz="2000" dirty="0" err="1" smtClean="0"/>
              <a:t>Ga,Mn</a:t>
            </a:r>
            <a:r>
              <a:rPr lang="ru-RU" sz="2000" dirty="0" smtClean="0"/>
              <a:t>)</a:t>
            </a:r>
            <a:r>
              <a:rPr lang="ru-RU" sz="2000" dirty="0" err="1" smtClean="0"/>
              <a:t>As</a:t>
            </a:r>
            <a:r>
              <a:rPr lang="ru-RU" sz="2000" dirty="0" smtClean="0"/>
              <a:t>/</a:t>
            </a:r>
            <a:r>
              <a:rPr lang="ru-RU" sz="2000" dirty="0" err="1" smtClean="0"/>
              <a:t>AlAs</a:t>
            </a:r>
            <a:endParaRPr lang="ru-RU" sz="2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25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994206"/>
            <a:ext cx="2664794" cy="374441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959926"/>
            <a:ext cx="2747664" cy="390608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63" y="1196752"/>
            <a:ext cx="1918736" cy="144016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845679"/>
            <a:ext cx="2449606" cy="201622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31" y="4871860"/>
            <a:ext cx="3671324" cy="183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29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496944" cy="576064"/>
          </a:xfrm>
        </p:spPr>
        <p:txBody>
          <a:bodyPr>
            <a:noAutofit/>
          </a:bodyPr>
          <a:lstStyle/>
          <a:p>
            <a:r>
              <a:rPr lang="ru-RU" sz="2000" smtClean="0"/>
              <a:t>Глава </a:t>
            </a:r>
            <a:r>
              <a:rPr lang="en-US" sz="2000" smtClean="0"/>
              <a:t>5</a:t>
            </a:r>
            <a:r>
              <a:rPr lang="ru-RU" sz="2000" smtClean="0"/>
              <a:t>. Влияние размерного квантования на спиновую поляризацию дырок в структурах с квантовыми ямами РМП (Ga,Mn)As/AlAs</a:t>
            </a:r>
            <a:endParaRPr lang="ru-RU" sz="2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26</a:t>
            </a:fld>
            <a:endParaRPr lang="ru-RU" dirty="0"/>
          </a:p>
        </p:txBody>
      </p:sp>
      <p:sp>
        <p:nvSpPr>
          <p:cNvPr id="13" name="Объект 7"/>
          <p:cNvSpPr>
            <a:spLocks noGrp="1"/>
          </p:cNvSpPr>
          <p:nvPr>
            <p:ph idx="1"/>
          </p:nvPr>
        </p:nvSpPr>
        <p:spPr>
          <a:xfrm>
            <a:off x="323528" y="836712"/>
            <a:ext cx="8496944" cy="5400600"/>
          </a:xfrm>
        </p:spPr>
        <p:txBody>
          <a:bodyPr>
            <a:normAutofit fontScale="62500" lnSpcReduction="20000"/>
          </a:bodyPr>
          <a:lstStyle/>
          <a:p>
            <a:r>
              <a:rPr lang="ru-RU" dirty="0"/>
              <a:t>Исследованы спектры ГФЛ и их поляризация в магнитном поле в </a:t>
            </a:r>
            <a:r>
              <a:rPr lang="ru-RU" dirty="0" err="1"/>
              <a:t>ферромагнитных</a:t>
            </a:r>
            <a:r>
              <a:rPr lang="ru-RU" dirty="0"/>
              <a:t> СКЯ (</a:t>
            </a:r>
            <a:r>
              <a:rPr lang="ru-RU" dirty="0" err="1"/>
              <a:t>Ga,Mn</a:t>
            </a:r>
            <a:r>
              <a:rPr lang="ru-RU" dirty="0"/>
              <a:t>)</a:t>
            </a:r>
            <a:r>
              <a:rPr lang="ru-RU" dirty="0" err="1"/>
              <a:t>As</a:t>
            </a:r>
            <a:r>
              <a:rPr lang="ru-RU" dirty="0"/>
              <a:t>/</a:t>
            </a:r>
            <a:r>
              <a:rPr lang="ru-RU" dirty="0" err="1"/>
              <a:t>AlAs</a:t>
            </a:r>
            <a:r>
              <a:rPr lang="ru-RU" dirty="0"/>
              <a:t>. Анализ данных поляризованной ФЛ приводит к следующим выводам: </a:t>
            </a:r>
            <a:endParaRPr lang="en-US" dirty="0"/>
          </a:p>
          <a:p>
            <a:r>
              <a:rPr lang="ru-RU" dirty="0" smtClean="0"/>
              <a:t>Размерное </a:t>
            </a:r>
            <a:r>
              <a:rPr lang="ru-RU" dirty="0"/>
              <a:t>квантование сильно изменяет электронную структуру акцептора </a:t>
            </a:r>
            <a:r>
              <a:rPr lang="ru-RU" dirty="0" err="1"/>
              <a:t>Mn</a:t>
            </a:r>
            <a:r>
              <a:rPr lang="ru-RU" dirty="0"/>
              <a:t>. Но даже в самых узких КЯ случайные деформационные или электрические поля в плоскости КЯ оказывают большое влияние на степень </a:t>
            </a:r>
            <a:r>
              <a:rPr lang="ru-RU" dirty="0" smtClean="0"/>
              <a:t>поляризации </a:t>
            </a:r>
            <a:r>
              <a:rPr lang="ru-RU" dirty="0"/>
              <a:t>дырок, связанных с одиночным акцептором </a:t>
            </a:r>
            <a:r>
              <a:rPr lang="ru-RU" dirty="0" err="1"/>
              <a:t>Mn</a:t>
            </a:r>
            <a:r>
              <a:rPr lang="ru-RU" dirty="0"/>
              <a:t> (в легированных образцах) или локализованных в акцепторной примесной зоне (в РМП). Этот эффект сильно подавляет циркулярную и линейную поляризацию ФЛ. Поэтому максимальная величина поляризации ФЛ (которая была бы возможна при отсутствии размерного квантования и случайных полей) не может быть достигнута. </a:t>
            </a:r>
            <a:endParaRPr lang="en-US" dirty="0" smtClean="0"/>
          </a:p>
          <a:p>
            <a:r>
              <a:rPr lang="ru-RU" dirty="0" smtClean="0"/>
              <a:t>Теоретическая </a:t>
            </a:r>
            <a:r>
              <a:rPr lang="ru-RU" dirty="0"/>
              <a:t>модель из работы </a:t>
            </a:r>
            <a:r>
              <a:rPr lang="ru-RU" dirty="0">
                <a:solidFill>
                  <a:srgbClr val="FF0000"/>
                </a:solidFill>
              </a:rPr>
              <a:t>[93]</a:t>
            </a:r>
            <a:r>
              <a:rPr lang="ru-RU" dirty="0"/>
              <a:t>, развитая для одиночного акцептора </a:t>
            </a:r>
            <a:r>
              <a:rPr lang="ru-RU" dirty="0" err="1"/>
              <a:t>Mn</a:t>
            </a:r>
            <a:r>
              <a:rPr lang="ru-RU" dirty="0"/>
              <a:t> в КЯ, также удовлетворительно описывает поляризационные свойства ГФЛ и КФЛ в </a:t>
            </a:r>
            <a:r>
              <a:rPr lang="ru-RU" dirty="0" err="1"/>
              <a:t>ферромагнитных</a:t>
            </a:r>
            <a:r>
              <a:rPr lang="ru-RU" dirty="0"/>
              <a:t> СКЯ (</a:t>
            </a:r>
            <a:r>
              <a:rPr lang="ru-RU" dirty="0" err="1"/>
              <a:t>Ga,Mn</a:t>
            </a:r>
            <a:r>
              <a:rPr lang="ru-RU" dirty="0"/>
              <a:t>)</a:t>
            </a:r>
            <a:r>
              <a:rPr lang="ru-RU" dirty="0" err="1"/>
              <a:t>As</a:t>
            </a:r>
            <a:r>
              <a:rPr lang="ru-RU" dirty="0"/>
              <a:t>/</a:t>
            </a:r>
            <a:r>
              <a:rPr lang="ru-RU" dirty="0" err="1"/>
              <a:t>AlAs</a:t>
            </a:r>
            <a:r>
              <a:rPr lang="ru-RU" dirty="0"/>
              <a:t>. </a:t>
            </a:r>
            <a:endParaRPr lang="en-US" dirty="0"/>
          </a:p>
          <a:p>
            <a:r>
              <a:rPr lang="ru-RU" dirty="0" smtClean="0"/>
              <a:t>Полученные </a:t>
            </a:r>
            <a:r>
              <a:rPr lang="ru-RU" dirty="0"/>
              <a:t>экспериментальные данные и их теоретический анализ демонстрируют, что наблюдаемая поляризация ФЛ в СКЯ РМП (</a:t>
            </a:r>
            <a:r>
              <a:rPr lang="ru-RU" dirty="0" err="1"/>
              <a:t>Ga,Mn</a:t>
            </a:r>
            <a:r>
              <a:rPr lang="ru-RU" dirty="0"/>
              <a:t>)</a:t>
            </a:r>
            <a:r>
              <a:rPr lang="ru-RU" dirty="0" err="1"/>
              <a:t>As</a:t>
            </a:r>
            <a:r>
              <a:rPr lang="ru-RU" dirty="0"/>
              <a:t>/</a:t>
            </a:r>
            <a:r>
              <a:rPr lang="ru-RU" dirty="0" err="1"/>
              <a:t>AlAs</a:t>
            </a:r>
            <a:r>
              <a:rPr lang="ru-RU" dirty="0"/>
              <a:t> может быть объяснена только в модели, предполагающей, что дырки, участвующие в </a:t>
            </a:r>
            <a:r>
              <a:rPr lang="ru-RU" dirty="0" err="1"/>
              <a:t>излучательной</a:t>
            </a:r>
            <a:r>
              <a:rPr lang="ru-RU" dirty="0"/>
              <a:t> рекомбинации с </a:t>
            </a:r>
            <a:r>
              <a:rPr lang="ru-RU" dirty="0" err="1"/>
              <a:t>фотовозбужденными</a:t>
            </a:r>
            <a:r>
              <a:rPr lang="ru-RU" dirty="0"/>
              <a:t> электронами, локализованы в примесной зоне.</a:t>
            </a:r>
          </a:p>
        </p:txBody>
      </p:sp>
    </p:spTree>
    <p:extLst>
      <p:ext uri="{BB962C8B-B14F-4D97-AF65-F5344CB8AC3E}">
        <p14:creationId xmlns:p14="http://schemas.microsoft.com/office/powerpoint/2010/main" val="400228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 smtClean="0"/>
              <a:t>Схема экспериментальной установки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27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692696"/>
            <a:ext cx="7776866" cy="586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31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 smtClean="0"/>
              <a:t>Схема экспериментальной установки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28</a:t>
            </a:fld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358" y="836712"/>
            <a:ext cx="4235284" cy="561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3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 smtClean="0"/>
              <a:t>Разбавленные магнитные полупроводники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29</a:t>
            </a:fld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1763688" y="4109339"/>
            <a:ext cx="5544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Сравнение прямозонных (</a:t>
            </a:r>
            <a:r>
              <a:rPr lang="en-US" dirty="0" smtClean="0"/>
              <a:t>III-V</a:t>
            </a:r>
            <a:r>
              <a:rPr lang="ru-RU" dirty="0" smtClean="0"/>
              <a:t>), легированных </a:t>
            </a:r>
            <a:r>
              <a:rPr lang="en-US" dirty="0" err="1" smtClean="0"/>
              <a:t>Mn</a:t>
            </a:r>
            <a:r>
              <a:rPr lang="en-US" dirty="0" smtClean="0"/>
              <a:t>:</a:t>
            </a:r>
            <a:endParaRPr lang="ru-RU" dirty="0"/>
          </a:p>
        </p:txBody>
      </p:sp>
      <p:graphicFrame>
        <p:nvGraphicFramePr>
          <p:cNvPr id="15" name="Таблица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767067"/>
              </p:ext>
            </p:extLst>
          </p:nvPr>
        </p:nvGraphicFramePr>
        <p:xfrm>
          <a:off x="1475656" y="4643844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140296"/>
                <a:gridCol w="1907704"/>
                <a:gridCol w="152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/>
                        <a:t>РМП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Tc</a:t>
                      </a:r>
                      <a:r>
                        <a:rPr lang="en-US" sz="1800" dirty="0" smtClean="0"/>
                        <a:t>,</a:t>
                      </a:r>
                      <a:r>
                        <a:rPr lang="en-US" sz="1800" baseline="0" dirty="0" smtClean="0"/>
                        <a:t> K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Eg</a:t>
                      </a:r>
                      <a:r>
                        <a:rPr lang="en-US" sz="1800" dirty="0" smtClean="0"/>
                        <a:t> </a:t>
                      </a:r>
                      <a:r>
                        <a:rPr lang="ru-RU" sz="1800" dirty="0" smtClean="0"/>
                        <a:t>при </a:t>
                      </a:r>
                      <a:r>
                        <a:rPr lang="en-US" sz="1800" dirty="0" smtClean="0"/>
                        <a:t>300K, </a:t>
                      </a:r>
                      <a:r>
                        <a:rPr lang="en-US" sz="1800" dirty="0" err="1" smtClean="0"/>
                        <a:t>eV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/>
                        <a:t>Источник</a:t>
                      </a:r>
                      <a:endParaRPr lang="ru-RU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(</a:t>
                      </a:r>
                      <a:r>
                        <a:rPr lang="en-US" sz="1800" dirty="0" err="1" smtClean="0"/>
                        <a:t>Ga,Mn</a:t>
                      </a:r>
                      <a:r>
                        <a:rPr lang="en-US" sz="1800" dirty="0" smtClean="0"/>
                        <a:t>)As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185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1.4</a:t>
                      </a:r>
                      <a:r>
                        <a:rPr lang="ru-RU" sz="1800" dirty="0" smtClean="0"/>
                        <a:t>2</a:t>
                      </a:r>
                      <a:r>
                        <a:rPr lang="en-US" sz="1800" dirty="0" smtClean="0"/>
                        <a:t> 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[1]</a:t>
                      </a:r>
                      <a:endParaRPr lang="ru-RU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(</a:t>
                      </a:r>
                      <a:r>
                        <a:rPr lang="en-US" sz="1800" dirty="0" err="1" smtClean="0"/>
                        <a:t>In,Mn</a:t>
                      </a:r>
                      <a:r>
                        <a:rPr lang="en-US" sz="1800" dirty="0" smtClean="0"/>
                        <a:t>)As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90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0.354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[2]</a:t>
                      </a:r>
                      <a:endParaRPr lang="ru-RU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(</a:t>
                      </a:r>
                      <a:r>
                        <a:rPr lang="en-US" sz="1800" dirty="0" err="1" smtClean="0"/>
                        <a:t>Ga,Mn</a:t>
                      </a:r>
                      <a:r>
                        <a:rPr lang="en-US" sz="1800" dirty="0" smtClean="0"/>
                        <a:t>)N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8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3.39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[4]</a:t>
                      </a:r>
                      <a:endParaRPr lang="ru-RU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(</a:t>
                      </a:r>
                      <a:r>
                        <a:rPr lang="en-US" sz="1800" dirty="0" err="1" smtClean="0"/>
                        <a:t>In,Mn</a:t>
                      </a:r>
                      <a:r>
                        <a:rPr lang="en-US" sz="1800" dirty="0" smtClean="0"/>
                        <a:t>)P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1.</a:t>
                      </a:r>
                      <a:r>
                        <a:rPr lang="en-US" sz="1800" dirty="0" smtClean="0"/>
                        <a:t>34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370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Оглавление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764704"/>
            <a:ext cx="8496944" cy="5544616"/>
          </a:xfrm>
        </p:spPr>
        <p:txBody>
          <a:bodyPr>
            <a:normAutofit fontScale="92500" lnSpcReduction="20000"/>
          </a:bodyPr>
          <a:lstStyle/>
          <a:p>
            <a:r>
              <a:rPr lang="ru-RU" dirty="0" smtClean="0"/>
              <a:t>Введение</a:t>
            </a:r>
          </a:p>
          <a:p>
            <a:r>
              <a:rPr lang="ru-RU" dirty="0" smtClean="0"/>
              <a:t>Глава 1. Обзор литературы</a:t>
            </a:r>
          </a:p>
          <a:p>
            <a:r>
              <a:rPr lang="ru-RU" dirty="0" smtClean="0"/>
              <a:t>Глава 2. Методика эксперимента</a:t>
            </a:r>
          </a:p>
          <a:p>
            <a:r>
              <a:rPr lang="ru-RU" dirty="0" smtClean="0"/>
              <a:t>Глава 3. Энергетическая структура одиночного акцептора </a:t>
            </a:r>
            <a:r>
              <a:rPr lang="ru-RU" dirty="0" err="1" smtClean="0"/>
              <a:t>Mn</a:t>
            </a:r>
            <a:r>
              <a:rPr lang="ru-RU" dirty="0" smtClean="0"/>
              <a:t> в </a:t>
            </a:r>
            <a:r>
              <a:rPr lang="en-US" dirty="0" err="1" smtClean="0"/>
              <a:t>GaAs:Mn</a:t>
            </a:r>
            <a:endParaRPr lang="ru-RU" dirty="0" smtClean="0"/>
          </a:p>
          <a:p>
            <a:r>
              <a:rPr lang="ru-RU" dirty="0" smtClean="0"/>
              <a:t>Глава 4. Влияние внешней одноосной деформации на магнитную анизотропию </a:t>
            </a:r>
            <a:r>
              <a:rPr lang="ru-RU" dirty="0" err="1" smtClean="0"/>
              <a:t>ферромагнитных</a:t>
            </a:r>
            <a:r>
              <a:rPr lang="ru-RU" dirty="0" smtClean="0"/>
              <a:t> пленок (</a:t>
            </a:r>
            <a:r>
              <a:rPr lang="en-US" dirty="0" err="1" smtClean="0"/>
              <a:t>Ga,Mn</a:t>
            </a:r>
            <a:r>
              <a:rPr lang="en-US" dirty="0" smtClean="0"/>
              <a:t>)As</a:t>
            </a:r>
            <a:endParaRPr lang="ru-RU" dirty="0" smtClean="0"/>
          </a:p>
          <a:p>
            <a:r>
              <a:rPr lang="ru-RU" dirty="0" smtClean="0"/>
              <a:t>Глава 5. Влияние размерного квантования на спиновую поляризацию дырок в структурах с квантовыми ямами разбавленного магнитного полупроводника (</a:t>
            </a:r>
            <a:r>
              <a:rPr lang="en-US" dirty="0" err="1" smtClean="0"/>
              <a:t>Ga,Mn</a:t>
            </a:r>
            <a:r>
              <a:rPr lang="en-US" dirty="0" smtClean="0"/>
              <a:t>)As/</a:t>
            </a:r>
            <a:r>
              <a:rPr lang="en-US" dirty="0" err="1" smtClean="0"/>
              <a:t>AlAs</a:t>
            </a:r>
            <a:endParaRPr lang="ru-RU" dirty="0" smtClean="0"/>
          </a:p>
          <a:p>
            <a:r>
              <a:rPr lang="ru-RU" dirty="0" smtClean="0"/>
              <a:t>Глава 6. Механизмы </a:t>
            </a:r>
            <a:r>
              <a:rPr lang="ru-RU" dirty="0" err="1" smtClean="0"/>
              <a:t>дефазировки</a:t>
            </a:r>
            <a:r>
              <a:rPr lang="ru-RU" dirty="0" smtClean="0"/>
              <a:t> спинов </a:t>
            </a:r>
            <a:r>
              <a:rPr lang="ru-RU" dirty="0" err="1" smtClean="0"/>
              <a:t>Mn</a:t>
            </a:r>
            <a:r>
              <a:rPr lang="ru-RU" dirty="0" smtClean="0"/>
              <a:t> в </a:t>
            </a:r>
            <a:r>
              <a:rPr lang="ru-RU" dirty="0" err="1" smtClean="0"/>
              <a:t>ферромагнитном</a:t>
            </a:r>
            <a:r>
              <a:rPr lang="ru-RU" dirty="0" smtClean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Ga,Mn</a:t>
            </a:r>
            <a:r>
              <a:rPr lang="en-US" dirty="0" smtClean="0"/>
              <a:t>)As</a:t>
            </a:r>
            <a:endParaRPr lang="ru-RU" dirty="0" smtClean="0"/>
          </a:p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193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1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46646"/>
            <a:ext cx="8229600" cy="922114"/>
          </a:xfrm>
        </p:spPr>
        <p:txBody>
          <a:bodyPr>
            <a:noAutofit/>
          </a:bodyPr>
          <a:lstStyle/>
          <a:p>
            <a:r>
              <a:rPr lang="ru-RU" sz="3200"/>
              <a:t>Список сданных экзаменов и опубликованных статей</a:t>
            </a:r>
            <a:endParaRPr lang="ru-RU" sz="3200" dirty="0"/>
          </a:p>
        </p:txBody>
      </p:sp>
      <p:graphicFrame>
        <p:nvGraphicFramePr>
          <p:cNvPr id="7" name="Объект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2952170"/>
              </p:ext>
            </p:extLst>
          </p:nvPr>
        </p:nvGraphicFramePr>
        <p:xfrm>
          <a:off x="467544" y="1628800"/>
          <a:ext cx="8208913" cy="106680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4014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3486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208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№</a:t>
                      </a:r>
                      <a:endParaRPr lang="ru-RU" sz="105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Наименование дисциплины</a:t>
                      </a:r>
                      <a:endParaRPr lang="ru-RU" sz="105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Срок сдачи экзамена по плану</a:t>
                      </a:r>
                      <a:endParaRPr lang="ru-RU" sz="105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Фактический срок сдачи</a:t>
                      </a:r>
                      <a:endParaRPr lang="ru-RU" sz="105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Оценка</a:t>
                      </a:r>
                      <a:endParaRPr lang="ru-RU" sz="105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</a:t>
                      </a:r>
                      <a:endParaRPr lang="ru-RU" sz="105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Английский</a:t>
                      </a:r>
                      <a:endParaRPr lang="ru-RU" sz="105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12.2014</a:t>
                      </a:r>
                      <a:endParaRPr lang="ru-RU" sz="105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23.04.2015</a:t>
                      </a:r>
                      <a:endParaRPr lang="ru-RU" sz="105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5</a:t>
                      </a:r>
                      <a:endParaRPr lang="ru-RU" sz="105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2</a:t>
                      </a:r>
                      <a:endParaRPr lang="ru-RU" sz="105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Философия</a:t>
                      </a:r>
                      <a:endParaRPr lang="ru-RU" sz="105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06.2015</a:t>
                      </a:r>
                      <a:endParaRPr lang="ru-RU" sz="105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09.06.2015</a:t>
                      </a:r>
                      <a:endParaRPr lang="ru-RU" sz="105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5</a:t>
                      </a:r>
                      <a:endParaRPr lang="ru-RU" sz="105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3</a:t>
                      </a:r>
                      <a:endParaRPr lang="ru-RU" sz="105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Спец. дисциплина</a:t>
                      </a:r>
                      <a:endParaRPr lang="ru-RU" sz="105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10.2016</a:t>
                      </a:r>
                      <a:endParaRPr lang="ru-RU" sz="105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28.10.2016</a:t>
                      </a:r>
                      <a:endParaRPr lang="ru-RU" sz="105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4</a:t>
                      </a:r>
                      <a:endParaRPr lang="ru-RU" sz="105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818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auto">
          <a:xfrm flipV="1">
            <a:off x="5992813" y="3848546"/>
            <a:ext cx="3024187" cy="29218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ru-RU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562074"/>
          </a:xfrm>
        </p:spPr>
        <p:txBody>
          <a:bodyPr>
            <a:noAutofit/>
          </a:bodyPr>
          <a:lstStyle/>
          <a:p>
            <a:r>
              <a:rPr lang="ru-RU" sz="2400" dirty="0"/>
              <a:t>1. Метод поляризованной горячей фотолюминесценции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31</a:t>
            </a:fld>
            <a:endParaRPr lang="ru-RU" dirty="0"/>
          </a:p>
        </p:txBody>
      </p:sp>
      <p:grpSp>
        <p:nvGrpSpPr>
          <p:cNvPr id="5" name="Группа 4"/>
          <p:cNvGrpSpPr/>
          <p:nvPr/>
        </p:nvGrpSpPr>
        <p:grpSpPr>
          <a:xfrm>
            <a:off x="200025" y="1559716"/>
            <a:ext cx="5662613" cy="5210670"/>
            <a:chOff x="200025" y="1559716"/>
            <a:chExt cx="5662613" cy="5210670"/>
          </a:xfrm>
        </p:grpSpPr>
        <p:sp>
          <p:nvSpPr>
            <p:cNvPr id="6" name="Прямоугольник 5"/>
            <p:cNvSpPr/>
            <p:nvPr/>
          </p:nvSpPr>
          <p:spPr bwMode="auto">
            <a:xfrm flipV="1">
              <a:off x="200025" y="1559716"/>
              <a:ext cx="5662613" cy="521067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endParaRPr lang="ru-RU">
                <a:solidFill>
                  <a:schemeClr val="tx1"/>
                </a:solidFill>
                <a:latin typeface="Arial" charset="0"/>
              </a:endParaRPr>
            </a:p>
          </p:txBody>
        </p:sp>
        <p:pic>
          <p:nvPicPr>
            <p:cNvPr id="7" name="Рисунок 10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05354" y="1909105"/>
              <a:ext cx="5590613" cy="456215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</p:grpSp>
      <p:sp>
        <p:nvSpPr>
          <p:cNvPr id="8" name="Прямоугольник 7"/>
          <p:cNvSpPr/>
          <p:nvPr/>
        </p:nvSpPr>
        <p:spPr bwMode="auto">
          <a:xfrm flipV="1">
            <a:off x="5992813" y="701375"/>
            <a:ext cx="3024187" cy="2099694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ru-RU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0" name="Рисунок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43622" y="3852317"/>
            <a:ext cx="2922568" cy="291807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grpSp>
        <p:nvGrpSpPr>
          <p:cNvPr id="11" name="Группа 60"/>
          <p:cNvGrpSpPr>
            <a:grpSpLocks/>
          </p:cNvGrpSpPr>
          <p:nvPr/>
        </p:nvGrpSpPr>
        <p:grpSpPr bwMode="auto">
          <a:xfrm>
            <a:off x="5992813" y="2854236"/>
            <a:ext cx="3024187" cy="903288"/>
            <a:chOff x="9756575" y="967296"/>
            <a:chExt cx="2658660" cy="1149206"/>
          </a:xfrm>
        </p:grpSpPr>
        <p:sp>
          <p:nvSpPr>
            <p:cNvPr id="12" name="Прямоугольник 11"/>
            <p:cNvSpPr/>
            <p:nvPr/>
          </p:nvSpPr>
          <p:spPr>
            <a:xfrm rot="10800000" flipH="1">
              <a:off x="9756575" y="967296"/>
              <a:ext cx="2658660" cy="1149206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</p:sp>
        <p:sp>
          <p:nvSpPr>
            <p:cNvPr id="13" name="Прямоугольник 12"/>
            <p:cNvSpPr/>
            <p:nvPr/>
          </p:nvSpPr>
          <p:spPr>
            <a:xfrm>
              <a:off x="9756575" y="977395"/>
              <a:ext cx="2658660" cy="112900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9060" tIns="99060" rIns="99060" bIns="99060" spcCol="1270" anchor="ctr"/>
            <a:lstStyle/>
            <a:p>
              <a:pPr algn="ctr">
                <a:defRPr/>
              </a:pPr>
              <a:r>
                <a:rPr lang="ru-RU" sz="1700" dirty="0"/>
                <a:t>Схема спектроскопии ГФЛ (сл.) ФМ РМП; </a:t>
              </a:r>
            </a:p>
            <a:p>
              <a:pPr algn="ctr">
                <a:defRPr/>
              </a:pPr>
              <a:r>
                <a:rPr lang="ru-RU" sz="1700" dirty="0"/>
                <a:t>(</a:t>
              </a:r>
              <a:r>
                <a:rPr lang="ru-RU" sz="1700" dirty="0" err="1"/>
                <a:t>сп</a:t>
              </a:r>
              <a:r>
                <a:rPr lang="ru-RU" sz="1700" dirty="0"/>
                <a:t>.) легированный</a:t>
              </a:r>
            </a:p>
          </p:txBody>
        </p:sp>
      </p:grpSp>
      <p:grpSp>
        <p:nvGrpSpPr>
          <p:cNvPr id="14" name="Группа 41"/>
          <p:cNvGrpSpPr>
            <a:grpSpLocks/>
          </p:cNvGrpSpPr>
          <p:nvPr/>
        </p:nvGrpSpPr>
        <p:grpSpPr bwMode="auto">
          <a:xfrm>
            <a:off x="204788" y="701377"/>
            <a:ext cx="5662612" cy="755650"/>
            <a:chOff x="9756575" y="967296"/>
            <a:chExt cx="2658660" cy="1149206"/>
          </a:xfrm>
        </p:grpSpPr>
        <p:sp>
          <p:nvSpPr>
            <p:cNvPr id="15" name="Прямоугольник 14"/>
            <p:cNvSpPr/>
            <p:nvPr/>
          </p:nvSpPr>
          <p:spPr>
            <a:xfrm rot="10800000" flipH="1">
              <a:off x="9756575" y="967296"/>
              <a:ext cx="2658660" cy="1149206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</p:sp>
        <p:sp>
          <p:nvSpPr>
            <p:cNvPr id="16" name="Прямоугольник 15"/>
            <p:cNvSpPr/>
            <p:nvPr/>
          </p:nvSpPr>
          <p:spPr>
            <a:xfrm>
              <a:off x="9756575" y="976953"/>
              <a:ext cx="2658660" cy="1129892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9060" tIns="99060" rIns="99060" bIns="99060" spcCol="1270" anchor="ctr"/>
            <a:lstStyle/>
            <a:p>
              <a:pPr algn="ctr">
                <a:defRPr/>
              </a:pPr>
              <a:r>
                <a:rPr lang="ru-RU" sz="1800" dirty="0"/>
                <a:t>Спектры ФЛ и ГФЛ контрольного (</a:t>
              </a:r>
              <a:r>
                <a:rPr lang="en-US" sz="1800" dirty="0"/>
                <a:t>R</a:t>
              </a:r>
              <a:r>
                <a:rPr lang="ru-RU" sz="1800" dirty="0"/>
                <a:t>) и ФМ РМП образцов (</a:t>
              </a:r>
              <a:r>
                <a:rPr lang="en-US" sz="1800" dirty="0"/>
                <a:t>A</a:t>
              </a:r>
              <a:r>
                <a:rPr lang="ru-RU" sz="1800" dirty="0"/>
                <a:t>)</a:t>
              </a:r>
            </a:p>
          </p:txBody>
        </p:sp>
      </p:grpSp>
      <p:sp>
        <p:nvSpPr>
          <p:cNvPr id="18" name="Стрелка вниз 17"/>
          <p:cNvSpPr/>
          <p:nvPr/>
        </p:nvSpPr>
        <p:spPr bwMode="auto">
          <a:xfrm rot="5400000">
            <a:off x="5806281" y="5003007"/>
            <a:ext cx="233363" cy="254000"/>
          </a:xfrm>
          <a:prstGeom prst="downArrow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ru-RU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9" name="Рисунок 18" descr="0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642" y="702361"/>
            <a:ext cx="2094651" cy="209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00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9738" y="116632"/>
            <a:ext cx="8229600" cy="452239"/>
          </a:xfrm>
        </p:spPr>
        <p:txBody>
          <a:bodyPr>
            <a:normAutofit fontScale="90000"/>
          </a:bodyPr>
          <a:lstStyle/>
          <a:p>
            <a:r>
              <a:rPr lang="ru-RU" dirty="0"/>
              <a:t>1. ГФЛ, Результаты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32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 bwMode="auto">
          <a:xfrm flipV="1">
            <a:off x="4500563" y="641350"/>
            <a:ext cx="3481387" cy="3148013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ru-RU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Прямоугольник 5"/>
          <p:cNvSpPr/>
          <p:nvPr/>
        </p:nvSpPr>
        <p:spPr bwMode="auto">
          <a:xfrm flipV="1">
            <a:off x="200025" y="3887788"/>
            <a:ext cx="4125913" cy="2808287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ru-RU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7" name="Прямоугольник 6"/>
          <p:cNvSpPr/>
          <p:nvPr/>
        </p:nvSpPr>
        <p:spPr bwMode="auto">
          <a:xfrm flipV="1">
            <a:off x="200025" y="666750"/>
            <a:ext cx="4125913" cy="3122613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ru-RU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8" name="Номер слайда 1"/>
          <p:cNvSpPr txBox="1">
            <a:spLocks/>
          </p:cNvSpPr>
          <p:nvPr/>
        </p:nvSpPr>
        <p:spPr bwMode="auto">
          <a:xfrm>
            <a:off x="457200" y="6309320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566E19-C382-4019-8C24-371D7837FB34}" type="slidenum">
              <a:rPr lang="ru-RU" smtClean="0">
                <a:cs typeface="Arial" charset="0"/>
              </a:rPr>
              <a:pPr/>
              <a:t>32</a:t>
            </a:fld>
            <a:endParaRPr lang="ru-RU">
              <a:cs typeface="Arial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5288" y="620713"/>
            <a:ext cx="3514725" cy="313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Рисунок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3860800"/>
            <a:ext cx="4173538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Рисунок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0" y="620713"/>
            <a:ext cx="3413125" cy="317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Прямоугольник 11"/>
          <p:cNvSpPr/>
          <p:nvPr/>
        </p:nvSpPr>
        <p:spPr bwMode="auto">
          <a:xfrm flipV="1">
            <a:off x="4500563" y="3887788"/>
            <a:ext cx="3484562" cy="2808287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ru-RU">
              <a:solidFill>
                <a:schemeClr val="tx1"/>
              </a:solidFill>
              <a:latin typeface="Arial" charset="0"/>
            </a:endParaRPr>
          </a:p>
        </p:txBody>
      </p:sp>
      <p:grpSp>
        <p:nvGrpSpPr>
          <p:cNvPr id="13" name="Группа 50"/>
          <p:cNvGrpSpPr>
            <a:grpSpLocks/>
          </p:cNvGrpSpPr>
          <p:nvPr/>
        </p:nvGrpSpPr>
        <p:grpSpPr bwMode="auto">
          <a:xfrm rot="-5400000">
            <a:off x="6440488" y="3287713"/>
            <a:ext cx="4176712" cy="569912"/>
            <a:chOff x="4528727" y="44465"/>
            <a:chExt cx="2478170" cy="361566"/>
          </a:xfrm>
        </p:grpSpPr>
        <p:sp>
          <p:nvSpPr>
            <p:cNvPr id="14" name="Прямоугольник 13"/>
            <p:cNvSpPr/>
            <p:nvPr/>
          </p:nvSpPr>
          <p:spPr>
            <a:xfrm>
              <a:off x="4528727" y="44465"/>
              <a:ext cx="2478170" cy="36156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</p:sp>
        <p:sp>
          <p:nvSpPr>
            <p:cNvPr id="15" name="Прямоугольник 14"/>
            <p:cNvSpPr/>
            <p:nvPr/>
          </p:nvSpPr>
          <p:spPr>
            <a:xfrm>
              <a:off x="4528727" y="44465"/>
              <a:ext cx="2478170" cy="36156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lIns="34290" tIns="34290" rIns="34290" bIns="34290" spcCol="1270" anchor="ctr"/>
            <a:lstStyle/>
            <a:p>
              <a:pPr algn="ctr" defTabSz="4000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ru-RU" sz="2600" dirty="0"/>
                <a:t>Деформация</a:t>
              </a:r>
            </a:p>
          </p:txBody>
        </p:sp>
      </p:grpSp>
      <p:sp>
        <p:nvSpPr>
          <p:cNvPr id="16" name="Стрелка вниз 15"/>
          <p:cNvSpPr/>
          <p:nvPr/>
        </p:nvSpPr>
        <p:spPr>
          <a:xfrm>
            <a:off x="8172450" y="766763"/>
            <a:ext cx="720725" cy="569912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sp>
      <p:sp>
        <p:nvSpPr>
          <p:cNvPr id="17" name="Стрелка вверх 16"/>
          <p:cNvSpPr/>
          <p:nvPr/>
        </p:nvSpPr>
        <p:spPr>
          <a:xfrm>
            <a:off x="8172450" y="5805488"/>
            <a:ext cx="719138" cy="569912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sp>
      <p:sp>
        <p:nvSpPr>
          <p:cNvPr id="18" name="Прямоугольник 9"/>
          <p:cNvSpPr>
            <a:spLocks noChangeArrowheads="1"/>
          </p:cNvSpPr>
          <p:nvPr/>
        </p:nvSpPr>
        <p:spPr bwMode="auto">
          <a:xfrm>
            <a:off x="1011238" y="711200"/>
            <a:ext cx="212090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400050">
              <a:lnSpc>
                <a:spcPct val="90000"/>
              </a:lnSpc>
              <a:spcAft>
                <a:spcPct val="35000"/>
              </a:spcAft>
            </a:pPr>
            <a:r>
              <a:rPr lang="ru-RU" sz="1800"/>
              <a:t>Легированный (</a:t>
            </a:r>
            <a:r>
              <a:rPr lang="en-US" sz="1800"/>
              <a:t>R</a:t>
            </a:r>
            <a:r>
              <a:rPr lang="ru-RU" sz="1800"/>
              <a:t>)</a:t>
            </a:r>
          </a:p>
        </p:txBody>
      </p:sp>
      <p:sp>
        <p:nvSpPr>
          <p:cNvPr id="19" name="Прямоугольник 68"/>
          <p:cNvSpPr>
            <a:spLocks noChangeArrowheads="1"/>
          </p:cNvSpPr>
          <p:nvPr/>
        </p:nvSpPr>
        <p:spPr bwMode="auto">
          <a:xfrm>
            <a:off x="6372225" y="692150"/>
            <a:ext cx="14986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400050">
              <a:lnSpc>
                <a:spcPct val="90000"/>
              </a:lnSpc>
              <a:spcAft>
                <a:spcPct val="35000"/>
              </a:spcAft>
            </a:pPr>
            <a:r>
              <a:rPr lang="ru-RU" sz="1800"/>
              <a:t>ФМ РМП (</a:t>
            </a:r>
            <a:r>
              <a:rPr lang="en-US" sz="1800"/>
              <a:t>A</a:t>
            </a:r>
            <a:r>
              <a:rPr lang="ru-RU" sz="1800"/>
              <a:t>)</a:t>
            </a:r>
          </a:p>
        </p:txBody>
      </p:sp>
      <p:sp>
        <p:nvSpPr>
          <p:cNvPr id="20" name="Прямоугольник 69"/>
          <p:cNvSpPr>
            <a:spLocks noChangeArrowheads="1"/>
          </p:cNvSpPr>
          <p:nvPr/>
        </p:nvSpPr>
        <p:spPr bwMode="auto">
          <a:xfrm>
            <a:off x="903288" y="4282807"/>
            <a:ext cx="2336800" cy="642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400050">
              <a:lnSpc>
                <a:spcPct val="90000"/>
              </a:lnSpc>
              <a:spcAft>
                <a:spcPts val="400"/>
              </a:spcAft>
            </a:pPr>
            <a:r>
              <a:rPr lang="ru-RU" sz="1800" dirty="0"/>
              <a:t>ФМ РМП (</a:t>
            </a:r>
            <a:r>
              <a:rPr lang="en-US" sz="1800" dirty="0"/>
              <a:t>A</a:t>
            </a:r>
            <a:r>
              <a:rPr lang="ru-RU" sz="1800" dirty="0"/>
              <a:t>) (круги) </a:t>
            </a:r>
            <a:endParaRPr lang="en-US" sz="1800" dirty="0"/>
          </a:p>
          <a:p>
            <a:pPr algn="ctr" defTabSz="400050">
              <a:lnSpc>
                <a:spcPct val="90000"/>
              </a:lnSpc>
              <a:spcAft>
                <a:spcPts val="200"/>
              </a:spcAft>
            </a:pPr>
            <a:r>
              <a:rPr lang="ru-RU" sz="1800" dirty="0"/>
              <a:t>и (</a:t>
            </a:r>
            <a:r>
              <a:rPr lang="en-US" sz="1800" dirty="0"/>
              <a:t>B</a:t>
            </a:r>
            <a:r>
              <a:rPr lang="ru-RU" sz="1800" dirty="0"/>
              <a:t>) (треугольники)</a:t>
            </a:r>
          </a:p>
        </p:txBody>
      </p:sp>
      <p:pic>
        <p:nvPicPr>
          <p:cNvPr id="21" name="Рисунок 20" descr="JsJh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68322" y="3887788"/>
            <a:ext cx="3334402" cy="2800350"/>
          </a:xfrm>
          <a:prstGeom prst="rect">
            <a:avLst/>
          </a:prstGeom>
        </p:spPr>
      </p:pic>
      <p:sp>
        <p:nvSpPr>
          <p:cNvPr id="22" name="Прямоугольник 74"/>
          <p:cNvSpPr>
            <a:spLocks noChangeArrowheads="1"/>
          </p:cNvSpPr>
          <p:nvPr/>
        </p:nvSpPr>
        <p:spPr bwMode="auto">
          <a:xfrm>
            <a:off x="4500563" y="6282708"/>
            <a:ext cx="2399967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400050">
              <a:lnSpc>
                <a:spcPct val="90000"/>
              </a:lnSpc>
              <a:spcAft>
                <a:spcPts val="400"/>
              </a:spcAft>
            </a:pPr>
            <a:r>
              <a:rPr lang="ru-RU" sz="1800" dirty="0"/>
              <a:t>АФМ характер (</a:t>
            </a:r>
            <a:r>
              <a:rPr lang="en-US" sz="1800" dirty="0"/>
              <a:t>F=1</a:t>
            </a:r>
            <a:r>
              <a:rPr lang="ru-RU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857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675427"/>
          </a:xfrm>
        </p:spPr>
        <p:txBody>
          <a:bodyPr>
            <a:normAutofit fontScale="90000"/>
          </a:bodyPr>
          <a:lstStyle/>
          <a:p>
            <a:r>
              <a:rPr lang="ru-RU" sz="2300" dirty="0"/>
              <a:t>2. Механизмы поперечной спиновой релаксации ионов </a:t>
            </a:r>
            <a:r>
              <a:rPr lang="ru-RU" sz="2300" dirty="0" err="1"/>
              <a:t>Mn</a:t>
            </a:r>
            <a:r>
              <a:rPr lang="ru-RU" sz="2300" dirty="0"/>
              <a:t> в ФМ (</a:t>
            </a:r>
            <a:r>
              <a:rPr lang="ru-RU" sz="2300" dirty="0" err="1"/>
              <a:t>Ga,Mn</a:t>
            </a:r>
            <a:r>
              <a:rPr lang="ru-RU" sz="2300" dirty="0"/>
              <a:t>)</a:t>
            </a:r>
            <a:r>
              <a:rPr lang="ru-RU" sz="2300" dirty="0" err="1"/>
              <a:t>As</a:t>
            </a:r>
            <a:r>
              <a:rPr lang="ru-RU" sz="2300" dirty="0"/>
              <a:t>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33</a:t>
            </a:fld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48" y="954004"/>
            <a:ext cx="3660912" cy="2726517"/>
          </a:xfrm>
        </p:spPr>
      </p:pic>
      <p:sp>
        <p:nvSpPr>
          <p:cNvPr id="6" name="Номер слайда 3"/>
          <p:cNvSpPr txBox="1">
            <a:spLocks/>
          </p:cNvSpPr>
          <p:nvPr/>
        </p:nvSpPr>
        <p:spPr>
          <a:xfrm>
            <a:off x="457200" y="630932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28B71C5-36FD-46C7-B2AC-8EA376F8FBFC}" type="slidenum">
              <a:rPr lang="ru-RU" smtClean="0"/>
              <a:pPr>
                <a:defRPr/>
              </a:pPr>
              <a:t>33</a:t>
            </a:fld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135136" y="950065"/>
            <a:ext cx="326897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800" dirty="0"/>
              <a:t>Спектры неупругого рассеяния </a:t>
            </a:r>
          </a:p>
          <a:p>
            <a:r>
              <a:rPr lang="ru-RU" sz="1800" dirty="0"/>
              <a:t>с переворотом спина</a:t>
            </a:r>
          </a:p>
          <a:p>
            <a:r>
              <a:rPr lang="ru-RU" sz="1800" dirty="0"/>
              <a:t>Ч. - </a:t>
            </a:r>
            <a:r>
              <a:rPr lang="en-US" sz="1800" dirty="0"/>
              <a:t>R, </a:t>
            </a:r>
            <a:r>
              <a:rPr lang="ru-RU" sz="1800" dirty="0" err="1"/>
              <a:t>кр</a:t>
            </a:r>
            <a:r>
              <a:rPr lang="ru-RU" sz="1800" dirty="0"/>
              <a:t>.+</a:t>
            </a:r>
            <a:r>
              <a:rPr lang="ru-RU" sz="1800" dirty="0" err="1"/>
              <a:t>син</a:t>
            </a:r>
            <a:r>
              <a:rPr lang="ru-RU" sz="1800" dirty="0"/>
              <a:t>. – </a:t>
            </a:r>
            <a:r>
              <a:rPr lang="en-US" sz="1800" dirty="0"/>
              <a:t>FM2 </a:t>
            </a:r>
            <a:r>
              <a:rPr lang="ru-RU" sz="1800" dirty="0"/>
              <a:t>образец.</a:t>
            </a:r>
          </a:p>
          <a:p>
            <a:r>
              <a:rPr lang="en-US" sz="1800" dirty="0"/>
              <a:t>B=5 </a:t>
            </a:r>
            <a:r>
              <a:rPr lang="ru-RU" sz="1800" dirty="0"/>
              <a:t>Т, геометрия </a:t>
            </a:r>
            <a:r>
              <a:rPr lang="ru-RU" dirty="0" err="1"/>
              <a:t>Ф</a:t>
            </a:r>
            <a:r>
              <a:rPr lang="ru-RU" sz="1800" dirty="0" err="1"/>
              <a:t>ойгта</a:t>
            </a:r>
            <a:r>
              <a:rPr lang="ru-RU" sz="1800" dirty="0"/>
              <a:t>.</a:t>
            </a:r>
          </a:p>
        </p:txBody>
      </p:sp>
      <p:pic>
        <p:nvPicPr>
          <p:cNvPr id="8" name="Объект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16572" y="2183445"/>
            <a:ext cx="3446597" cy="2726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Прямоугольник 8"/>
          <p:cNvSpPr/>
          <p:nvPr/>
        </p:nvSpPr>
        <p:spPr>
          <a:xfrm>
            <a:off x="4759445" y="4909918"/>
            <a:ext cx="41542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800" dirty="0"/>
              <a:t>Зависимость энергетического сдвига</a:t>
            </a:r>
          </a:p>
          <a:p>
            <a:r>
              <a:rPr lang="ru-RU" sz="1800" dirty="0"/>
              <a:t>линии </a:t>
            </a:r>
            <a:r>
              <a:rPr lang="en-US" sz="1800" dirty="0" err="1"/>
              <a:t>Mn</a:t>
            </a:r>
            <a:r>
              <a:rPr lang="en-US" sz="1800" dirty="0"/>
              <a:t> </a:t>
            </a:r>
            <a:r>
              <a:rPr lang="ru-RU" sz="1800" dirty="0"/>
              <a:t>от </a:t>
            </a:r>
            <a:r>
              <a:rPr lang="ru-RU" sz="1800" dirty="0" err="1"/>
              <a:t>м.п</a:t>
            </a:r>
            <a:r>
              <a:rPr lang="ru-RU" sz="1800" dirty="0"/>
              <a:t>. для </a:t>
            </a:r>
            <a:r>
              <a:rPr lang="en-US" sz="1800" dirty="0"/>
              <a:t>FM2</a:t>
            </a:r>
            <a:endParaRPr lang="ru-RU" sz="180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2" y="3733768"/>
            <a:ext cx="3902241" cy="296570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163263" y="5763602"/>
            <a:ext cx="48705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800" dirty="0"/>
              <a:t>Температурная зависимость эффективного</a:t>
            </a:r>
          </a:p>
          <a:p>
            <a:r>
              <a:rPr lang="en-US" sz="1800" dirty="0"/>
              <a:t>g-</a:t>
            </a:r>
            <a:r>
              <a:rPr lang="ru-RU" sz="1800" dirty="0"/>
              <a:t>фактора </a:t>
            </a:r>
            <a:r>
              <a:rPr lang="en-US" sz="1800" dirty="0" err="1"/>
              <a:t>Mn</a:t>
            </a:r>
            <a:r>
              <a:rPr lang="en-US" sz="1800" dirty="0"/>
              <a:t> </a:t>
            </a:r>
            <a:r>
              <a:rPr lang="ru-RU" sz="1800" dirty="0"/>
              <a:t>для </a:t>
            </a:r>
            <a:r>
              <a:rPr lang="en-US" sz="1800" dirty="0"/>
              <a:t>FM2</a:t>
            </a:r>
            <a:endParaRPr lang="ru-RU" sz="18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922947" y="3433054"/>
            <a:ext cx="1215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647 </a:t>
            </a:r>
            <a:r>
              <a:rPr lang="ru-RU" sz="1800" dirty="0" err="1"/>
              <a:t>нм</a:t>
            </a:r>
            <a:r>
              <a:rPr lang="ru-RU" sz="1800" dirty="0"/>
              <a:t> </a:t>
            </a:r>
            <a:r>
              <a:rPr lang="en-US" sz="1800" dirty="0"/>
              <a:t>Kr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63817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30622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ru-RU" sz="2300" dirty="0"/>
              <a:t>2. Механизмы поперечной спиновой релаксации ионов </a:t>
            </a:r>
            <a:r>
              <a:rPr lang="ru-RU" sz="2300" dirty="0" err="1"/>
              <a:t>Mn</a:t>
            </a:r>
            <a:r>
              <a:rPr lang="ru-RU" sz="2300" dirty="0"/>
              <a:t> в ФМ (</a:t>
            </a:r>
            <a:r>
              <a:rPr lang="ru-RU" sz="2300" dirty="0" err="1"/>
              <a:t>Ga,Mn</a:t>
            </a:r>
            <a:r>
              <a:rPr lang="ru-RU" sz="2300" dirty="0"/>
              <a:t>)</a:t>
            </a:r>
            <a:r>
              <a:rPr lang="ru-RU" sz="2300" dirty="0" err="1"/>
              <a:t>As</a:t>
            </a:r>
            <a:r>
              <a:rPr lang="ru-RU" sz="2300" dirty="0"/>
              <a:t>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34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26" y="913151"/>
            <a:ext cx="3753337" cy="265986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4408188" y="836712"/>
            <a:ext cx="365952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Температурная зависимость</a:t>
            </a:r>
          </a:p>
          <a:p>
            <a:r>
              <a:rPr lang="ru-RU" dirty="0"/>
              <a:t>ширины линии </a:t>
            </a:r>
            <a:r>
              <a:rPr lang="ru-RU" dirty="0" err="1"/>
              <a:t>энерг</a:t>
            </a:r>
            <a:r>
              <a:rPr lang="ru-RU" dirty="0"/>
              <a:t>. сдвига,</a:t>
            </a:r>
          </a:p>
          <a:p>
            <a:r>
              <a:rPr lang="en-US" dirty="0"/>
              <a:t>B=5 </a:t>
            </a:r>
            <a:r>
              <a:rPr lang="ru-RU" dirty="0"/>
              <a:t>Т. Ниже Тс мало чувствительна.</a:t>
            </a:r>
            <a:endParaRPr lang="en-US" dirty="0"/>
          </a:p>
          <a:p>
            <a:r>
              <a:rPr lang="el-GR" dirty="0"/>
              <a:t>γ</a:t>
            </a:r>
            <a:r>
              <a:rPr lang="en-US" dirty="0"/>
              <a:t> -  </a:t>
            </a:r>
            <a:r>
              <a:rPr lang="ru-RU" dirty="0"/>
              <a:t>частота поперечной </a:t>
            </a:r>
          </a:p>
          <a:p>
            <a:r>
              <a:rPr lang="ru-RU" dirty="0"/>
              <a:t>релаксации спина </a:t>
            </a:r>
            <a:r>
              <a:rPr lang="en-US" dirty="0" err="1"/>
              <a:t>Mn</a:t>
            </a:r>
            <a:r>
              <a:rPr lang="ru-RU" dirty="0"/>
              <a:t>.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537" y="2348880"/>
            <a:ext cx="4073965" cy="2676036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323528" y="3573016"/>
            <a:ext cx="8900513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/>
              <a:t>γ</a:t>
            </a:r>
            <a:r>
              <a:rPr lang="ru-RU" dirty="0"/>
              <a:t> не зависит от </a:t>
            </a:r>
            <a:r>
              <a:rPr lang="ru-RU" dirty="0" err="1"/>
              <a:t>м.п</a:t>
            </a:r>
            <a:r>
              <a:rPr lang="ru-RU" dirty="0"/>
              <a:t>. при 2..5 Т</a:t>
            </a:r>
          </a:p>
          <a:p>
            <a:r>
              <a:rPr lang="ru-RU" dirty="0"/>
              <a:t>при 2 К и 150 К. </a:t>
            </a:r>
          </a:p>
          <a:p>
            <a:r>
              <a:rPr lang="ru-RU" dirty="0"/>
              <a:t>Поперечное время спиновой </a:t>
            </a:r>
            <a:endParaRPr lang="en-US" dirty="0"/>
          </a:p>
          <a:p>
            <a:r>
              <a:rPr lang="ru-RU" dirty="0"/>
              <a:t>релаксации</a:t>
            </a:r>
            <a:r>
              <a:rPr lang="en-US" dirty="0"/>
              <a:t> &gt;=100 ps.</a:t>
            </a:r>
            <a:endParaRPr lang="ru-RU" dirty="0"/>
          </a:p>
          <a:p>
            <a:endParaRPr lang="ru-RU" dirty="0"/>
          </a:p>
          <a:p>
            <a:r>
              <a:rPr lang="ru-RU" dirty="0"/>
              <a:t>Флуктуации намагниченности ведут к </a:t>
            </a:r>
            <a:r>
              <a:rPr lang="ru-RU" dirty="0" err="1"/>
              <a:t>дефазировке</a:t>
            </a:r>
            <a:r>
              <a:rPr lang="ru-RU" dirty="0"/>
              <a:t> спинов </a:t>
            </a:r>
            <a:r>
              <a:rPr lang="en-US" dirty="0" err="1"/>
              <a:t>Mn</a:t>
            </a:r>
            <a:r>
              <a:rPr lang="en-US" dirty="0"/>
              <a:t>.</a:t>
            </a:r>
          </a:p>
          <a:p>
            <a:r>
              <a:rPr lang="ru-RU" dirty="0"/>
              <a:t>2 режима поведения поперечной релаксации спинов </a:t>
            </a:r>
            <a:r>
              <a:rPr lang="en-US" dirty="0" err="1"/>
              <a:t>Mn</a:t>
            </a:r>
            <a:r>
              <a:rPr lang="ru-RU" dirty="0"/>
              <a:t>, 2 вклада</a:t>
            </a:r>
            <a:r>
              <a:rPr lang="en-US" dirty="0"/>
              <a:t>: </a:t>
            </a:r>
          </a:p>
          <a:p>
            <a:pPr marL="342900" indent="-342900">
              <a:buAutoNum type="arabicParenR"/>
            </a:pPr>
            <a:r>
              <a:rPr lang="ru-RU" dirty="0"/>
              <a:t>Ниже </a:t>
            </a:r>
            <a:r>
              <a:rPr lang="en-US" dirty="0" err="1"/>
              <a:t>Tc</a:t>
            </a:r>
            <a:r>
              <a:rPr lang="en-US" dirty="0"/>
              <a:t> </a:t>
            </a:r>
            <a:r>
              <a:rPr lang="ru-RU" dirty="0"/>
              <a:t>в ФМ связана с </a:t>
            </a:r>
            <a:r>
              <a:rPr lang="ru-RU" dirty="0" err="1"/>
              <a:t>дефазировкой</a:t>
            </a:r>
            <a:r>
              <a:rPr lang="ru-RU" dirty="0"/>
              <a:t> спинов</a:t>
            </a:r>
            <a:r>
              <a:rPr lang="en-US" dirty="0"/>
              <a:t> </a:t>
            </a:r>
            <a:r>
              <a:rPr lang="ru-RU" dirty="0"/>
              <a:t>дырок</a:t>
            </a:r>
            <a:r>
              <a:rPr lang="en-US" dirty="0"/>
              <a:t>=&gt;</a:t>
            </a:r>
            <a:r>
              <a:rPr lang="ru-RU" dirty="0"/>
              <a:t> релаксация спинов </a:t>
            </a:r>
            <a:r>
              <a:rPr lang="en-US" dirty="0" err="1"/>
              <a:t>Mn</a:t>
            </a:r>
            <a:endParaRPr lang="en-US" dirty="0"/>
          </a:p>
          <a:p>
            <a:pPr marL="342900" indent="-342900">
              <a:buAutoNum type="arabicParenR"/>
            </a:pPr>
            <a:r>
              <a:rPr lang="ru-RU" dirty="0"/>
              <a:t>Выше </a:t>
            </a:r>
            <a:r>
              <a:rPr lang="en-US" dirty="0" err="1"/>
              <a:t>Tc</a:t>
            </a:r>
            <a:r>
              <a:rPr lang="en-US" dirty="0"/>
              <a:t> </a:t>
            </a:r>
            <a:r>
              <a:rPr lang="ru-RU" dirty="0"/>
              <a:t>флуктуации спина ансамбля дырок, растет с </a:t>
            </a:r>
            <a:r>
              <a:rPr lang="en-US" dirty="0"/>
              <a:t>T.</a:t>
            </a:r>
            <a:endParaRPr lang="ru-RU" dirty="0"/>
          </a:p>
          <a:p>
            <a:r>
              <a:rPr lang="ru-RU" u="sng" dirty="0"/>
              <a:t>Исследованы механизмы поперечной спиновой релаксации ионов </a:t>
            </a:r>
            <a:r>
              <a:rPr lang="ru-RU" u="sng" dirty="0" err="1"/>
              <a:t>Mn</a:t>
            </a:r>
            <a:r>
              <a:rPr lang="ru-RU" u="sng" dirty="0"/>
              <a:t> в ФМ (</a:t>
            </a:r>
            <a:r>
              <a:rPr lang="ru-RU" u="sng" dirty="0" err="1"/>
              <a:t>Ga,Mn</a:t>
            </a:r>
            <a:r>
              <a:rPr lang="ru-RU" u="sng" dirty="0"/>
              <a:t>)</a:t>
            </a:r>
            <a:r>
              <a:rPr lang="ru-RU" u="sng" dirty="0" err="1"/>
              <a:t>As</a:t>
            </a:r>
            <a:r>
              <a:rPr lang="ru-RU" u="sng" dirty="0"/>
              <a:t>, </a:t>
            </a:r>
          </a:p>
          <a:p>
            <a:r>
              <a:rPr lang="ru-RU" u="sng" dirty="0"/>
              <a:t>перенормировка g-фактора </a:t>
            </a:r>
            <a:r>
              <a:rPr lang="ru-RU" u="sng" dirty="0" err="1"/>
              <a:t>Mn</a:t>
            </a:r>
            <a:r>
              <a:rPr lang="ru-RU" u="sng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668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Публикации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 lang="ru-RU" dirty="0" smtClean="0"/>
          </a:p>
          <a:p>
            <a:r>
              <a:rPr lang="it-IT" dirty="0" smtClean="0"/>
              <a:t>[</a:t>
            </a:r>
            <a:r>
              <a:rPr lang="it-IT" dirty="0"/>
              <a:t>A1] Sapega V. F., Kraynov I. V., Sablina N. I, Dimitriev G. S., Averkiev N. S</a:t>
            </a:r>
            <a:r>
              <a:rPr lang="it-IT" dirty="0" smtClean="0"/>
              <a:t>.,</a:t>
            </a:r>
            <a:r>
              <a:rPr lang="ru-RU" dirty="0" smtClean="0"/>
              <a:t> </a:t>
            </a:r>
            <a:r>
              <a:rPr lang="en-US" dirty="0" err="1" smtClean="0"/>
              <a:t>Ploog</a:t>
            </a:r>
            <a:r>
              <a:rPr lang="en-US" dirty="0" smtClean="0"/>
              <a:t> </a:t>
            </a:r>
            <a:r>
              <a:rPr lang="en-US" dirty="0"/>
              <a:t>K. H. Control of magnetic anisotropy by external fields in </a:t>
            </a:r>
            <a:r>
              <a:rPr lang="en-US" dirty="0" smtClean="0"/>
              <a:t>ferromagnetic</a:t>
            </a:r>
            <a:r>
              <a:rPr lang="ru-RU" dirty="0" smtClean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Ga,Mn</a:t>
            </a:r>
            <a:r>
              <a:rPr lang="en-US" dirty="0" smtClean="0"/>
              <a:t>)As </a:t>
            </a:r>
            <a:r>
              <a:rPr lang="en-US" dirty="0"/>
              <a:t>// Solid State Communications.— 2013.—Mar.— </a:t>
            </a:r>
            <a:r>
              <a:rPr lang="ru-RU" dirty="0"/>
              <a:t>Т. 157.— </a:t>
            </a:r>
            <a:r>
              <a:rPr lang="en-US" dirty="0"/>
              <a:t>P. 34–37</a:t>
            </a:r>
            <a:r>
              <a:rPr lang="en-US" dirty="0" smtClean="0"/>
              <a:t>.</a:t>
            </a:r>
            <a:endParaRPr lang="ru-RU" dirty="0" smtClean="0"/>
          </a:p>
          <a:p>
            <a:endParaRPr lang="en-US" dirty="0"/>
          </a:p>
          <a:p>
            <a:r>
              <a:rPr lang="en-US" dirty="0"/>
              <a:t>[A2] </a:t>
            </a:r>
            <a:r>
              <a:rPr lang="en-US" dirty="0" err="1"/>
              <a:t>Krainov</a:t>
            </a:r>
            <a:r>
              <a:rPr lang="en-US" dirty="0"/>
              <a:t> I. V., </a:t>
            </a:r>
            <a:r>
              <a:rPr lang="en-US" dirty="0" err="1"/>
              <a:t>Sapega</a:t>
            </a:r>
            <a:r>
              <a:rPr lang="en-US" dirty="0"/>
              <a:t> V. F., </a:t>
            </a:r>
            <a:r>
              <a:rPr lang="en-US" dirty="0" err="1"/>
              <a:t>Averkiev</a:t>
            </a:r>
            <a:r>
              <a:rPr lang="en-US" dirty="0"/>
              <a:t> N. S., </a:t>
            </a:r>
            <a:r>
              <a:rPr lang="en-US" dirty="0" err="1"/>
              <a:t>Dimitriev</a:t>
            </a:r>
            <a:r>
              <a:rPr lang="en-US" dirty="0"/>
              <a:t> G. S., </a:t>
            </a:r>
            <a:r>
              <a:rPr lang="en-US" dirty="0" err="1"/>
              <a:t>Ploog</a:t>
            </a:r>
            <a:r>
              <a:rPr lang="en-US" dirty="0"/>
              <a:t> K</a:t>
            </a:r>
            <a:r>
              <a:rPr lang="en-US" dirty="0" smtClean="0"/>
              <a:t>.</a:t>
            </a:r>
            <a:r>
              <a:rPr lang="ru-RU" dirty="0" smtClean="0"/>
              <a:t> </a:t>
            </a:r>
            <a:r>
              <a:rPr lang="en-US" dirty="0" smtClean="0"/>
              <a:t>H</a:t>
            </a:r>
            <a:r>
              <a:rPr lang="en-US" dirty="0"/>
              <a:t>., </a:t>
            </a:r>
            <a:r>
              <a:rPr lang="en-US" dirty="0" err="1" smtClean="0"/>
              <a:t>Lähderanta</a:t>
            </a:r>
            <a:r>
              <a:rPr lang="en-US" dirty="0" smtClean="0"/>
              <a:t> </a:t>
            </a:r>
            <a:r>
              <a:rPr lang="en-US" dirty="0"/>
              <a:t>E. Manganese spin </a:t>
            </a:r>
            <a:r>
              <a:rPr lang="en-US" dirty="0" err="1"/>
              <a:t>dephasing</a:t>
            </a:r>
            <a:r>
              <a:rPr lang="en-US" dirty="0"/>
              <a:t> mechanisms in </a:t>
            </a:r>
            <a:r>
              <a:rPr lang="en-US" dirty="0" smtClean="0"/>
              <a:t>ferromagnetic</a:t>
            </a:r>
            <a:r>
              <a:rPr lang="ru-RU" dirty="0" smtClean="0"/>
              <a:t> </a:t>
            </a:r>
            <a:r>
              <a:rPr lang="en-US" dirty="0" smtClean="0"/>
              <a:t>(</a:t>
            </a:r>
            <a:r>
              <a:rPr lang="en-US" dirty="0" err="1"/>
              <a:t>Ga,Mn</a:t>
            </a:r>
            <a:r>
              <a:rPr lang="en-US" dirty="0"/>
              <a:t>)As // Physical Review B.— 2015.—Dec.— Т. 92, no. 24.— P. 245201</a:t>
            </a:r>
            <a:r>
              <a:rPr lang="en-US" dirty="0" smtClean="0"/>
              <a:t>.</a:t>
            </a:r>
            <a:endParaRPr lang="ru-RU" dirty="0" smtClean="0"/>
          </a:p>
          <a:p>
            <a:endParaRPr lang="en-US" dirty="0"/>
          </a:p>
          <a:p>
            <a:r>
              <a:rPr lang="en-US" dirty="0"/>
              <a:t>[A3] </a:t>
            </a:r>
            <a:r>
              <a:rPr lang="en-US" dirty="0" err="1"/>
              <a:t>Krainov</a:t>
            </a:r>
            <a:r>
              <a:rPr lang="en-US" dirty="0"/>
              <a:t> I. V., Debus J., </a:t>
            </a:r>
            <a:r>
              <a:rPr lang="en-US" dirty="0" err="1"/>
              <a:t>Averkiev</a:t>
            </a:r>
            <a:r>
              <a:rPr lang="en-US" dirty="0"/>
              <a:t> N. S., </a:t>
            </a:r>
            <a:r>
              <a:rPr lang="en-US" dirty="0" err="1"/>
              <a:t>Dimitriev</a:t>
            </a:r>
            <a:r>
              <a:rPr lang="en-US" dirty="0"/>
              <a:t> G. S., </a:t>
            </a:r>
            <a:r>
              <a:rPr lang="en-US" dirty="0" err="1"/>
              <a:t>Sapega</a:t>
            </a:r>
            <a:r>
              <a:rPr lang="en-US" dirty="0"/>
              <a:t> V. F</a:t>
            </a:r>
            <a:r>
              <a:rPr lang="en-US" dirty="0" smtClean="0"/>
              <a:t>.,</a:t>
            </a:r>
            <a:r>
              <a:rPr lang="ru-RU" dirty="0" smtClean="0"/>
              <a:t> </a:t>
            </a:r>
            <a:r>
              <a:rPr lang="en-US" dirty="0" err="1" smtClean="0"/>
              <a:t>Lähderanta</a:t>
            </a:r>
            <a:r>
              <a:rPr lang="en-US" dirty="0" smtClean="0"/>
              <a:t> </a:t>
            </a:r>
            <a:r>
              <a:rPr lang="en-US" dirty="0"/>
              <a:t>E. Fine structure of the </a:t>
            </a:r>
            <a:r>
              <a:rPr lang="en-US" dirty="0" err="1"/>
              <a:t>Mn</a:t>
            </a:r>
            <a:r>
              <a:rPr lang="en-US" dirty="0"/>
              <a:t> acceptor in </a:t>
            </a:r>
            <a:r>
              <a:rPr lang="en-US" dirty="0" err="1"/>
              <a:t>GaAs</a:t>
            </a:r>
            <a:r>
              <a:rPr lang="en-US" dirty="0"/>
              <a:t> // Physical </a:t>
            </a:r>
            <a:r>
              <a:rPr lang="en-US" dirty="0" smtClean="0"/>
              <a:t>Review</a:t>
            </a:r>
            <a:r>
              <a:rPr lang="ru-RU" dirty="0" smtClean="0"/>
              <a:t> </a:t>
            </a:r>
            <a:r>
              <a:rPr lang="es-ES" dirty="0" smtClean="0"/>
              <a:t>B</a:t>
            </a:r>
            <a:r>
              <a:rPr lang="es-ES" dirty="0"/>
              <a:t>.— 2016.—Jun.— Т. 93, no. 23.— P. 235202</a:t>
            </a:r>
            <a:r>
              <a:rPr lang="es-ES" dirty="0" smtClean="0"/>
              <a:t>.</a:t>
            </a:r>
            <a:endParaRPr lang="ru-RU" dirty="0" smtClean="0"/>
          </a:p>
          <a:p>
            <a:endParaRPr lang="es-ES" dirty="0"/>
          </a:p>
          <a:p>
            <a:r>
              <a:rPr lang="ru-RU" dirty="0"/>
              <a:t>[A4] Димитриев Г. С., </a:t>
            </a:r>
            <a:r>
              <a:rPr lang="ru-RU" dirty="0" err="1"/>
              <a:t>Сапега</a:t>
            </a:r>
            <a:r>
              <a:rPr lang="ru-RU" dirty="0"/>
              <a:t> В. Ф., Аверкиев Н. С., </a:t>
            </a:r>
            <a:r>
              <a:rPr lang="ru-RU" dirty="0" err="1"/>
              <a:t>Панайотти</a:t>
            </a:r>
            <a:r>
              <a:rPr lang="ru-RU" dirty="0"/>
              <a:t> И. Е., </a:t>
            </a:r>
            <a:r>
              <a:rPr lang="ru-RU" dirty="0" err="1" smtClean="0"/>
              <a:t>Ploog</a:t>
            </a:r>
            <a:r>
              <a:rPr lang="ru-RU" dirty="0" smtClean="0"/>
              <a:t> K.H</a:t>
            </a:r>
            <a:r>
              <a:rPr lang="ru-RU" dirty="0"/>
              <a:t>. Влияние размерного квантования на спиновую поляризацию </a:t>
            </a:r>
            <a:r>
              <a:rPr lang="ru-RU" dirty="0" smtClean="0"/>
              <a:t>дырок в </a:t>
            </a:r>
            <a:r>
              <a:rPr lang="ru-RU" dirty="0"/>
              <a:t>структурах с квантовыми ямами разбавленного магнитного </a:t>
            </a:r>
            <a:r>
              <a:rPr lang="ru-RU" dirty="0" smtClean="0"/>
              <a:t>полупроводника </a:t>
            </a:r>
            <a:r>
              <a:rPr lang="ru-RU" dirty="0"/>
              <a:t>(</a:t>
            </a:r>
            <a:r>
              <a:rPr lang="ru-RU" dirty="0" err="1"/>
              <a:t>Ga,Mn</a:t>
            </a:r>
            <a:r>
              <a:rPr lang="ru-RU" dirty="0"/>
              <a:t>)</a:t>
            </a:r>
            <a:r>
              <a:rPr lang="ru-RU" dirty="0" err="1"/>
              <a:t>As</a:t>
            </a:r>
            <a:r>
              <a:rPr lang="ru-RU" dirty="0"/>
              <a:t>/</a:t>
            </a:r>
            <a:r>
              <a:rPr lang="ru-RU" dirty="0" err="1"/>
              <a:t>AlAs</a:t>
            </a:r>
            <a:r>
              <a:rPr lang="ru-RU" dirty="0"/>
              <a:t> // Физика твердого тела.— 2017.— Т. 59, № 11.— С</a:t>
            </a:r>
            <a:r>
              <a:rPr lang="ru-RU" dirty="0" smtClean="0"/>
              <a:t>. 2240.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[A5] Димитриев Г. С, </a:t>
            </a:r>
            <a:r>
              <a:rPr lang="ru-RU" dirty="0" err="1"/>
              <a:t>Крайнов</a:t>
            </a:r>
            <a:r>
              <a:rPr lang="ru-RU" dirty="0"/>
              <a:t> И. В, </a:t>
            </a:r>
            <a:r>
              <a:rPr lang="ru-RU" dirty="0" err="1"/>
              <a:t>Сапега</a:t>
            </a:r>
            <a:r>
              <a:rPr lang="ru-RU" dirty="0"/>
              <a:t> В. Ф., Аверкиев Н. С., </a:t>
            </a:r>
            <a:r>
              <a:rPr lang="ru-RU" dirty="0" err="1" smtClean="0"/>
              <a:t>Debus</a:t>
            </a:r>
            <a:r>
              <a:rPr lang="ru-RU" dirty="0" smtClean="0"/>
              <a:t> J</a:t>
            </a:r>
            <a:r>
              <a:rPr lang="ru-RU" dirty="0"/>
              <a:t>., </a:t>
            </a:r>
            <a:r>
              <a:rPr lang="ru-RU" dirty="0" smtClean="0"/>
              <a:t>L</a:t>
            </a:r>
            <a:r>
              <a:rPr lang="en-US" dirty="0" smtClean="0"/>
              <a:t>ä</a:t>
            </a:r>
            <a:r>
              <a:rPr lang="ru-RU" dirty="0" err="1" smtClean="0"/>
              <a:t>hderanta</a:t>
            </a:r>
            <a:r>
              <a:rPr lang="ru-RU" dirty="0" smtClean="0"/>
              <a:t> </a:t>
            </a:r>
            <a:r>
              <a:rPr lang="ru-RU" dirty="0"/>
              <a:t>E. Энергетическая структура одиночного акцептора </a:t>
            </a:r>
            <a:r>
              <a:rPr lang="ru-RU" dirty="0" err="1"/>
              <a:t>Mn</a:t>
            </a:r>
            <a:r>
              <a:rPr lang="ru-RU" dirty="0"/>
              <a:t> </a:t>
            </a:r>
            <a:r>
              <a:rPr lang="ru-RU" dirty="0" smtClean="0"/>
              <a:t>в </a:t>
            </a:r>
            <a:r>
              <a:rPr lang="ru-RU" dirty="0" err="1" smtClean="0"/>
              <a:t>GaAs:Mn</a:t>
            </a:r>
            <a:r>
              <a:rPr lang="ru-RU" dirty="0" smtClean="0"/>
              <a:t> </a:t>
            </a:r>
            <a:r>
              <a:rPr lang="ru-RU" dirty="0"/>
              <a:t>// Физика твердого тела.— 2018.— Т. 60, № 8.— С. 1556.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662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Апробация работы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ru-RU" dirty="0" smtClean="0"/>
              <a:t>Г.С. Димитриев, В.Ф. </a:t>
            </a:r>
            <a:r>
              <a:rPr lang="ru-RU" dirty="0" err="1" smtClean="0"/>
              <a:t>Сапега</a:t>
            </a:r>
            <a:r>
              <a:rPr lang="ru-RU" dirty="0" smtClean="0"/>
              <a:t>, «Влияние одноосной деформации на магнитооптические свойства </a:t>
            </a:r>
            <a:r>
              <a:rPr lang="ru-RU" dirty="0" err="1" smtClean="0"/>
              <a:t>ферромагнитного</a:t>
            </a:r>
            <a:r>
              <a:rPr lang="ru-RU" dirty="0" smtClean="0"/>
              <a:t> полупроводника (</a:t>
            </a:r>
            <a:r>
              <a:rPr lang="ru-RU" dirty="0" err="1" smtClean="0"/>
              <a:t>Ga,Mn</a:t>
            </a:r>
            <a:r>
              <a:rPr lang="ru-RU" dirty="0" smtClean="0"/>
              <a:t>)</a:t>
            </a:r>
            <a:r>
              <a:rPr lang="ru-RU" dirty="0" err="1" smtClean="0"/>
              <a:t>As</a:t>
            </a:r>
            <a:r>
              <a:rPr lang="ru-RU" dirty="0" smtClean="0"/>
              <a:t>», тезисы «15 Всероссийской молодежной конференции по физике полупроводников и </a:t>
            </a:r>
            <a:r>
              <a:rPr lang="ru-RU" dirty="0" err="1" smtClean="0"/>
              <a:t>наноэлектронике</a:t>
            </a:r>
            <a:r>
              <a:rPr lang="ru-RU" dirty="0" smtClean="0"/>
              <a:t>», 2013. </a:t>
            </a:r>
          </a:p>
          <a:p>
            <a:pPr marL="514350" indent="-514350">
              <a:buFont typeface="+mj-lt"/>
              <a:buAutoNum type="arabicParenR"/>
            </a:pPr>
            <a:r>
              <a:rPr lang="ru-RU" dirty="0" smtClean="0"/>
              <a:t>Димитриев Г.С., </a:t>
            </a:r>
            <a:r>
              <a:rPr lang="ru-RU" dirty="0" err="1" smtClean="0"/>
              <a:t>Сапега</a:t>
            </a:r>
            <a:r>
              <a:rPr lang="ru-RU" dirty="0" smtClean="0"/>
              <a:t> В.Ф., «Расщепление состояний акцептора марганца в (</a:t>
            </a:r>
            <a:r>
              <a:rPr lang="ru-RU" dirty="0" err="1" smtClean="0"/>
              <a:t>Ga,Mn</a:t>
            </a:r>
            <a:r>
              <a:rPr lang="ru-RU" dirty="0" smtClean="0"/>
              <a:t>)</a:t>
            </a:r>
            <a:r>
              <a:rPr lang="ru-RU" dirty="0" err="1" smtClean="0"/>
              <a:t>As</a:t>
            </a:r>
            <a:r>
              <a:rPr lang="ru-RU" dirty="0" smtClean="0"/>
              <a:t> в деформационном и магнитном полях», тезисы конференции «Зимняя школа», Научные сообщения молодых ученых, стр. 10, 2015. 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 err="1" smtClean="0"/>
              <a:t>Dimitriev</a:t>
            </a:r>
            <a:r>
              <a:rPr lang="en-US" dirty="0" smtClean="0"/>
              <a:t> G.S.*, </a:t>
            </a:r>
            <a:r>
              <a:rPr lang="en-US" dirty="0" err="1" smtClean="0"/>
              <a:t>Sapega</a:t>
            </a:r>
            <a:r>
              <a:rPr lang="en-US" dirty="0" smtClean="0"/>
              <a:t> V.F., </a:t>
            </a:r>
            <a:r>
              <a:rPr lang="en-US" dirty="0" err="1" smtClean="0"/>
              <a:t>Averkiev</a:t>
            </a:r>
            <a:r>
              <a:rPr lang="en-US" dirty="0" smtClean="0"/>
              <a:t> N.S., </a:t>
            </a:r>
            <a:r>
              <a:rPr lang="en-US" dirty="0" err="1" smtClean="0"/>
              <a:t>Kraynov</a:t>
            </a:r>
            <a:r>
              <a:rPr lang="en-US" dirty="0" smtClean="0"/>
              <a:t> I.V., «The splitting of </a:t>
            </a:r>
            <a:r>
              <a:rPr lang="en-US" dirty="0" err="1" smtClean="0"/>
              <a:t>Mn</a:t>
            </a:r>
            <a:r>
              <a:rPr lang="en-US" dirty="0" smtClean="0"/>
              <a:t> acceptor states in magnetic and stress fields in bulk </a:t>
            </a:r>
            <a:r>
              <a:rPr lang="en-US" dirty="0" err="1" smtClean="0"/>
              <a:t>GaAs:Mn</a:t>
            </a:r>
            <a:r>
              <a:rPr lang="en-US" dirty="0" smtClean="0"/>
              <a:t>», </a:t>
            </a:r>
            <a:r>
              <a:rPr lang="ru-RU" dirty="0" smtClean="0"/>
              <a:t>тезисы конференции</a:t>
            </a:r>
            <a:r>
              <a:rPr lang="en-US" dirty="0" smtClean="0"/>
              <a:t> «Spin Physics, Spin Chemistry and Spin Technology», </a:t>
            </a:r>
            <a:r>
              <a:rPr lang="ru-RU" dirty="0" err="1" smtClean="0"/>
              <a:t>стр</a:t>
            </a:r>
            <a:r>
              <a:rPr lang="en-US" dirty="0" smtClean="0"/>
              <a:t>. 68, 2015.</a:t>
            </a:r>
            <a:endParaRPr lang="ru-RU" dirty="0" smtClean="0"/>
          </a:p>
          <a:p>
            <a:pPr marL="514350" indent="-514350">
              <a:buFont typeface="+mj-lt"/>
              <a:buAutoNum type="arabicParenR"/>
            </a:pPr>
            <a:r>
              <a:rPr lang="ru-RU" dirty="0" smtClean="0"/>
              <a:t>В.Ф. </a:t>
            </a:r>
            <a:r>
              <a:rPr lang="ru-RU" dirty="0" err="1" smtClean="0"/>
              <a:t>Сапега</a:t>
            </a:r>
            <a:r>
              <a:rPr lang="ru-RU" dirty="0" smtClean="0"/>
              <a:t>, Г.С. Димитриев, И.В. </a:t>
            </a:r>
            <a:r>
              <a:rPr lang="ru-RU" dirty="0" err="1" smtClean="0"/>
              <a:t>Крайнов</a:t>
            </a:r>
            <a:r>
              <a:rPr lang="ru-RU" dirty="0" smtClean="0"/>
              <a:t>, Н.С. Аверкиев «Расщепление состояний акцептора марганца в (</a:t>
            </a:r>
            <a:r>
              <a:rPr lang="ru-RU" dirty="0" err="1" smtClean="0"/>
              <a:t>Ga,Mn</a:t>
            </a:r>
            <a:r>
              <a:rPr lang="ru-RU" dirty="0" smtClean="0"/>
              <a:t>)</a:t>
            </a:r>
            <a:r>
              <a:rPr lang="ru-RU" dirty="0" err="1" smtClean="0"/>
              <a:t>As</a:t>
            </a:r>
            <a:r>
              <a:rPr lang="ru-RU" dirty="0" smtClean="0"/>
              <a:t> в деформационном и магнитном полях», тезисы «XII Российской конференции по физике полупроводников», с. 318, 2015.</a:t>
            </a:r>
          </a:p>
          <a:p>
            <a:pPr marL="514350" indent="-514350">
              <a:buFont typeface="+mj-lt"/>
              <a:buAutoNum type="arabicParenR"/>
            </a:pPr>
            <a:r>
              <a:rPr lang="ru-RU" dirty="0" smtClean="0"/>
              <a:t>(соавторство) И.В. </a:t>
            </a:r>
            <a:r>
              <a:rPr lang="ru-RU" dirty="0" err="1" smtClean="0"/>
              <a:t>Крайнов</a:t>
            </a:r>
            <a:r>
              <a:rPr lang="ru-RU" dirty="0" smtClean="0"/>
              <a:t>, В.Ф. </a:t>
            </a:r>
            <a:r>
              <a:rPr lang="ru-RU" dirty="0" err="1" smtClean="0"/>
              <a:t>Сапега</a:t>
            </a:r>
            <a:r>
              <a:rPr lang="ru-RU" dirty="0" smtClean="0"/>
              <a:t>, Н.С. Аверкиев, Г.С. Димитриев, K.H. </a:t>
            </a:r>
            <a:r>
              <a:rPr lang="ru-RU" dirty="0" err="1" smtClean="0"/>
              <a:t>Ploog</a:t>
            </a:r>
            <a:r>
              <a:rPr lang="ru-RU" dirty="0" smtClean="0"/>
              <a:t> «Механизмы спиновой релаксации марганца в </a:t>
            </a:r>
            <a:r>
              <a:rPr lang="ru-RU" dirty="0" err="1" smtClean="0"/>
              <a:t>ферромагнитном</a:t>
            </a:r>
            <a:r>
              <a:rPr lang="ru-RU" dirty="0" smtClean="0"/>
              <a:t> (</a:t>
            </a:r>
            <a:r>
              <a:rPr lang="ru-RU" dirty="0" err="1" smtClean="0"/>
              <a:t>Ga,Mn</a:t>
            </a:r>
            <a:r>
              <a:rPr lang="ru-RU" dirty="0" smtClean="0"/>
              <a:t>)</a:t>
            </a:r>
            <a:r>
              <a:rPr lang="ru-RU" dirty="0" err="1" smtClean="0"/>
              <a:t>As</a:t>
            </a:r>
            <a:r>
              <a:rPr lang="ru-RU" dirty="0" smtClean="0"/>
              <a:t>», тезисы «XII Российской конференции по физике полупроводников», с. 304, 2015.</a:t>
            </a:r>
          </a:p>
          <a:p>
            <a:pPr marL="514350" indent="-514350">
              <a:buFont typeface="+mj-lt"/>
              <a:buAutoNum type="arabicParenR"/>
            </a:pPr>
            <a:r>
              <a:rPr lang="ru-RU" dirty="0" smtClean="0"/>
              <a:t>Г</a:t>
            </a:r>
            <a:r>
              <a:rPr lang="en-US" dirty="0" smtClean="0"/>
              <a:t>.</a:t>
            </a:r>
            <a:r>
              <a:rPr lang="ru-RU" dirty="0" smtClean="0"/>
              <a:t>С</a:t>
            </a:r>
            <a:r>
              <a:rPr lang="en-US" dirty="0" smtClean="0"/>
              <a:t>. </a:t>
            </a:r>
            <a:r>
              <a:rPr lang="ru-RU" dirty="0" smtClean="0"/>
              <a:t>Димитриев</a:t>
            </a:r>
            <a:r>
              <a:rPr lang="en-US" dirty="0" smtClean="0"/>
              <a:t>, </a:t>
            </a:r>
            <a:r>
              <a:rPr lang="ru-RU" dirty="0" smtClean="0"/>
              <a:t>В</a:t>
            </a:r>
            <a:r>
              <a:rPr lang="en-US" dirty="0" smtClean="0"/>
              <a:t>.</a:t>
            </a:r>
            <a:r>
              <a:rPr lang="ru-RU" dirty="0" smtClean="0"/>
              <a:t>Ф</a:t>
            </a:r>
            <a:r>
              <a:rPr lang="en-US" dirty="0" smtClean="0"/>
              <a:t>. </a:t>
            </a:r>
            <a:r>
              <a:rPr lang="ru-RU" dirty="0" err="1" smtClean="0"/>
              <a:t>Сапега</a:t>
            </a:r>
            <a:r>
              <a:rPr lang="en-US" dirty="0" smtClean="0"/>
              <a:t>, </a:t>
            </a:r>
            <a:r>
              <a:rPr lang="ru-RU" dirty="0" smtClean="0"/>
              <a:t>И</a:t>
            </a:r>
            <a:r>
              <a:rPr lang="en-US" dirty="0" smtClean="0"/>
              <a:t>.</a:t>
            </a:r>
            <a:r>
              <a:rPr lang="ru-RU" dirty="0" smtClean="0"/>
              <a:t>В</a:t>
            </a:r>
            <a:r>
              <a:rPr lang="en-US" dirty="0" smtClean="0"/>
              <a:t>. </a:t>
            </a:r>
            <a:r>
              <a:rPr lang="ru-RU" dirty="0" err="1" smtClean="0"/>
              <a:t>Крайнов</a:t>
            </a:r>
            <a:r>
              <a:rPr lang="en-US" dirty="0" smtClean="0"/>
              <a:t>, </a:t>
            </a:r>
            <a:r>
              <a:rPr lang="ru-RU" dirty="0" smtClean="0"/>
              <a:t>Н</a:t>
            </a:r>
            <a:r>
              <a:rPr lang="en-US" dirty="0" smtClean="0"/>
              <a:t>.</a:t>
            </a:r>
            <a:r>
              <a:rPr lang="ru-RU" dirty="0" smtClean="0"/>
              <a:t>С</a:t>
            </a:r>
            <a:r>
              <a:rPr lang="en-US" dirty="0" smtClean="0"/>
              <a:t>. </a:t>
            </a:r>
            <a:r>
              <a:rPr lang="ru-RU" dirty="0" smtClean="0"/>
              <a:t>Аверкиев</a:t>
            </a:r>
            <a:r>
              <a:rPr lang="en-US" dirty="0" smtClean="0"/>
              <a:t> «Fine structure of the </a:t>
            </a:r>
            <a:r>
              <a:rPr lang="en-US" dirty="0" err="1" smtClean="0"/>
              <a:t>Mn</a:t>
            </a:r>
            <a:r>
              <a:rPr lang="en-US" dirty="0" smtClean="0"/>
              <a:t> acceptor in </a:t>
            </a:r>
            <a:r>
              <a:rPr lang="en-US" dirty="0" err="1" smtClean="0"/>
              <a:t>GaAs</a:t>
            </a:r>
            <a:r>
              <a:rPr lang="en-US" dirty="0" smtClean="0"/>
              <a:t> in external deformation and magnetic field», </a:t>
            </a:r>
            <a:r>
              <a:rPr lang="ru-RU" dirty="0" smtClean="0"/>
              <a:t>тезисы</a:t>
            </a:r>
            <a:r>
              <a:rPr lang="en-US" dirty="0" smtClean="0"/>
              <a:t> II </a:t>
            </a:r>
            <a:r>
              <a:rPr lang="ru-RU" dirty="0" smtClean="0"/>
              <a:t>Всероссийского научного форума</a:t>
            </a:r>
            <a:r>
              <a:rPr lang="en-US" dirty="0" smtClean="0"/>
              <a:t> «</a:t>
            </a:r>
            <a:r>
              <a:rPr lang="ru-RU" dirty="0" smtClean="0"/>
              <a:t>Наука будущего</a:t>
            </a:r>
            <a:r>
              <a:rPr lang="en-US" dirty="0" smtClean="0"/>
              <a:t> – </a:t>
            </a:r>
            <a:r>
              <a:rPr lang="ru-RU" dirty="0" smtClean="0"/>
              <a:t>наука молодых</a:t>
            </a:r>
            <a:r>
              <a:rPr lang="en-US" dirty="0" smtClean="0"/>
              <a:t>»</a:t>
            </a:r>
            <a:r>
              <a:rPr lang="ru-RU" dirty="0" smtClean="0"/>
              <a:t>, 2016.</a:t>
            </a:r>
          </a:p>
          <a:p>
            <a:pPr marL="514350" indent="-514350">
              <a:buFont typeface="+mj-lt"/>
              <a:buAutoNum type="arabicParenR"/>
            </a:pPr>
            <a:r>
              <a:rPr lang="ru-RU" dirty="0" smtClean="0"/>
              <a:t>Международная школа-семинар </a:t>
            </a:r>
            <a:r>
              <a:rPr lang="en-US" dirty="0" smtClean="0"/>
              <a:t>«</a:t>
            </a:r>
            <a:r>
              <a:rPr lang="ru-RU" dirty="0" smtClean="0"/>
              <a:t>Экситоны </a:t>
            </a:r>
            <a:r>
              <a:rPr lang="ru-RU" dirty="0"/>
              <a:t>в кристаллах и </a:t>
            </a:r>
            <a:r>
              <a:rPr lang="ru-RU" dirty="0" err="1"/>
              <a:t>наноструктурах</a:t>
            </a:r>
            <a:r>
              <a:rPr lang="ru-RU" dirty="0"/>
              <a:t>. К 120-летию со Дня Рождения Е.Ф. </a:t>
            </a:r>
            <a:r>
              <a:rPr lang="ru-RU" dirty="0" smtClean="0"/>
              <a:t>Гросса</a:t>
            </a:r>
            <a:r>
              <a:rPr lang="en-US" dirty="0" smtClean="0"/>
              <a:t>»</a:t>
            </a:r>
            <a:r>
              <a:rPr lang="ru-RU" dirty="0" smtClean="0"/>
              <a:t>, 2017.</a:t>
            </a:r>
            <a:endParaRPr lang="en-US" dirty="0" smtClean="0"/>
          </a:p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347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 smtClean="0"/>
              <a:t>Разбавленные магнитные полупроводники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692696"/>
            <a:ext cx="8496944" cy="10081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Разбавленные Магнитные Полупроводники (РМП) - твердые полупроводниковые растворы, в основной немагнитной кристаллической решетке которых часть атомов замещена магнитными </a:t>
            </a:r>
            <a:r>
              <a:rPr lang="ru-RU" sz="1800" dirty="0" smtClean="0"/>
              <a:t>атомами.</a:t>
            </a:r>
            <a:endParaRPr lang="ru-RU" sz="18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660232" y="6093296"/>
            <a:ext cx="2133600" cy="365125"/>
          </a:xfrm>
        </p:spPr>
        <p:txBody>
          <a:bodyPr/>
          <a:lstStyle/>
          <a:p>
            <a:fld id="{B19B0651-EE4F-4900-A07F-96A6BFA9D0F0}" type="slidenum">
              <a:rPr lang="ru-RU" smtClean="0"/>
              <a:t>6</a:t>
            </a:fld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1547664" y="1772817"/>
            <a:ext cx="2160240" cy="6480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Немагнитный</a:t>
            </a:r>
          </a:p>
          <a:p>
            <a:pPr algn="ctr"/>
            <a:r>
              <a:rPr lang="ru-RU" dirty="0" smtClean="0"/>
              <a:t>полупроводник</a:t>
            </a:r>
            <a:endParaRPr lang="ru-RU" dirty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5004048" y="1772816"/>
            <a:ext cx="2160240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Магнитные</a:t>
            </a:r>
          </a:p>
          <a:p>
            <a:pPr algn="ctr"/>
            <a:r>
              <a:rPr lang="ru-RU" dirty="0" smtClean="0"/>
              <a:t>ионы</a:t>
            </a:r>
            <a:endParaRPr lang="ru-RU" dirty="0"/>
          </a:p>
        </p:txBody>
      </p:sp>
      <p:sp>
        <p:nvSpPr>
          <p:cNvPr id="7" name="Плюс 6"/>
          <p:cNvSpPr/>
          <p:nvPr/>
        </p:nvSpPr>
        <p:spPr>
          <a:xfrm>
            <a:off x="4073745" y="1820492"/>
            <a:ext cx="552719" cy="552719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 вниз 9"/>
          <p:cNvSpPr/>
          <p:nvPr/>
        </p:nvSpPr>
        <p:spPr>
          <a:xfrm>
            <a:off x="2470622" y="2583754"/>
            <a:ext cx="314324" cy="3866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1367644" y="3042381"/>
            <a:ext cx="25202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(</a:t>
            </a:r>
            <a:r>
              <a:rPr lang="en-US" dirty="0" smtClean="0"/>
              <a:t>III-V</a:t>
            </a:r>
            <a:r>
              <a:rPr lang="ru-RU" dirty="0" smtClean="0"/>
              <a:t>)</a:t>
            </a:r>
            <a:r>
              <a:rPr lang="en-US" dirty="0" smtClean="0"/>
              <a:t>: </a:t>
            </a:r>
            <a:r>
              <a:rPr lang="en-US" dirty="0" err="1" smtClean="0"/>
              <a:t>GaAs</a:t>
            </a:r>
            <a:r>
              <a:rPr lang="en-US" dirty="0" smtClean="0"/>
              <a:t>, </a:t>
            </a:r>
            <a:r>
              <a:rPr lang="en-US" dirty="0" err="1" smtClean="0"/>
              <a:t>InAs</a:t>
            </a:r>
            <a:r>
              <a:rPr lang="en-US" dirty="0" smtClean="0"/>
              <a:t>, </a:t>
            </a:r>
            <a:r>
              <a:rPr lang="en-US" dirty="0" err="1" smtClean="0"/>
              <a:t>GaN</a:t>
            </a:r>
            <a:r>
              <a:rPr lang="en-US" dirty="0" smtClean="0"/>
              <a:t>,..</a:t>
            </a:r>
          </a:p>
          <a:p>
            <a:r>
              <a:rPr lang="ru-RU" dirty="0"/>
              <a:t>(</a:t>
            </a:r>
            <a:r>
              <a:rPr lang="en-US" dirty="0" smtClean="0"/>
              <a:t>II-VI</a:t>
            </a:r>
            <a:r>
              <a:rPr lang="ru-RU" dirty="0" smtClean="0"/>
              <a:t>)</a:t>
            </a:r>
            <a:r>
              <a:rPr lang="en-US" dirty="0"/>
              <a:t>: </a:t>
            </a:r>
            <a:r>
              <a:rPr lang="en-US" dirty="0" err="1" smtClean="0"/>
              <a:t>CdTe</a:t>
            </a:r>
            <a:r>
              <a:rPr lang="en-US" dirty="0" smtClean="0"/>
              <a:t>, </a:t>
            </a:r>
            <a:r>
              <a:rPr lang="en-US" dirty="0" err="1" smtClean="0"/>
              <a:t>CdSe</a:t>
            </a:r>
            <a:r>
              <a:rPr lang="en-US" dirty="0" smtClean="0"/>
              <a:t>,..</a:t>
            </a:r>
            <a:endParaRPr lang="en-US" dirty="0"/>
          </a:p>
          <a:p>
            <a:r>
              <a:rPr lang="ru-RU" dirty="0" smtClean="0"/>
              <a:t>(</a:t>
            </a:r>
            <a:r>
              <a:rPr lang="en-US" dirty="0" smtClean="0"/>
              <a:t>IV</a:t>
            </a:r>
            <a:r>
              <a:rPr lang="ru-RU" dirty="0" smtClean="0"/>
              <a:t>)</a:t>
            </a:r>
            <a:r>
              <a:rPr lang="en-US" dirty="0"/>
              <a:t>: </a:t>
            </a:r>
            <a:r>
              <a:rPr lang="en-US" dirty="0" err="1" smtClean="0"/>
              <a:t>Ge</a:t>
            </a:r>
            <a:r>
              <a:rPr lang="en-US" dirty="0" smtClean="0"/>
              <a:t>, Si,..</a:t>
            </a:r>
            <a:endParaRPr lang="ru-RU" dirty="0"/>
          </a:p>
        </p:txBody>
      </p:sp>
      <p:sp>
        <p:nvSpPr>
          <p:cNvPr id="12" name="Стрелка вниз 11"/>
          <p:cNvSpPr/>
          <p:nvPr/>
        </p:nvSpPr>
        <p:spPr>
          <a:xfrm>
            <a:off x="5927006" y="2583754"/>
            <a:ext cx="314324" cy="3866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5292080" y="3042381"/>
            <a:ext cx="2520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Mn</a:t>
            </a:r>
            <a:r>
              <a:rPr lang="en-US" dirty="0" smtClean="0"/>
              <a:t>, Cr, Fe, Co,..</a:t>
            </a:r>
            <a:endParaRPr lang="ru-RU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317656" y="4077072"/>
            <a:ext cx="857482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/>
              <a:t>Ферромагнетизм в </a:t>
            </a:r>
            <a:r>
              <a:rPr lang="en-US" dirty="0" smtClean="0"/>
              <a:t>(</a:t>
            </a:r>
            <a:r>
              <a:rPr lang="en-US" dirty="0" err="1" smtClean="0"/>
              <a:t>Ga,Mn</a:t>
            </a:r>
            <a:r>
              <a:rPr lang="en-US" dirty="0" smtClean="0"/>
              <a:t>)As:</a:t>
            </a:r>
          </a:p>
          <a:p>
            <a:r>
              <a:rPr lang="en-US" sz="1400" dirty="0" err="1"/>
              <a:t>Ohno</a:t>
            </a:r>
            <a:r>
              <a:rPr lang="en-US" sz="1400" dirty="0"/>
              <a:t> H.,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Shen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A.,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Matsukura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F. et al. (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Ga,Mn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)As: A new diluted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magnetic semiconductor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based on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GaAs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// Applied Physics Letters. — </a:t>
            </a:r>
            <a:r>
              <a:rPr lang="en-US" sz="1400" dirty="0"/>
              <a:t>1996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. —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jul.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—Т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. 69, no. 3. — P.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363–365</a:t>
            </a:r>
          </a:p>
          <a:p>
            <a:endParaRPr lang="en-US" dirty="0"/>
          </a:p>
          <a:p>
            <a:r>
              <a:rPr lang="en-US" dirty="0" err="1" smtClean="0"/>
              <a:t>Eg</a:t>
            </a:r>
            <a:r>
              <a:rPr lang="en-US" dirty="0" smtClean="0"/>
              <a:t>=1.42 (300 K)</a:t>
            </a:r>
          </a:p>
          <a:p>
            <a:r>
              <a:rPr lang="en-US" dirty="0" err="1" smtClean="0"/>
              <a:t>Tc</a:t>
            </a:r>
            <a:r>
              <a:rPr lang="en-US" dirty="0" smtClean="0"/>
              <a:t>=185 K [2]</a:t>
            </a:r>
          </a:p>
          <a:p>
            <a:endParaRPr lang="en-US" dirty="0"/>
          </a:p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[2]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Nov´ak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V.,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Olejn´ik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K.,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Wunderlich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J. et al. Curie Point Singularity in the Temperature Derivative of Resistivity in (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Ga,Mn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)As // Physical Review Letters. — 2008. —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aug.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— Т. 101, no. 7. — P. 077201.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763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1" grpId="0"/>
      <p:bldP spid="12" grpId="0" animBg="1"/>
      <p:bldP spid="13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 smtClean="0"/>
              <a:t>Объект исследования</a:t>
            </a:r>
            <a:r>
              <a:rPr lang="en-US" sz="3200" dirty="0" smtClean="0"/>
              <a:t>: (</a:t>
            </a:r>
            <a:r>
              <a:rPr lang="en-US" sz="3200" dirty="0" err="1" smtClean="0"/>
              <a:t>Ga,Mn</a:t>
            </a:r>
            <a:r>
              <a:rPr lang="en-US" sz="3200" dirty="0" smtClean="0"/>
              <a:t>)As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7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46" y="620688"/>
            <a:ext cx="3312366" cy="2872296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3801541" y="692696"/>
            <a:ext cx="501893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/>
              <a:t>ФМ</a:t>
            </a:r>
            <a:r>
              <a:rPr lang="en-US" sz="1400" dirty="0" smtClean="0"/>
              <a:t> -&gt; </a:t>
            </a:r>
            <a:r>
              <a:rPr lang="en-US" sz="1400" dirty="0" err="1" smtClean="0"/>
              <a:t>Ohno</a:t>
            </a:r>
            <a:r>
              <a:rPr lang="en-US" sz="1400" dirty="0" smtClean="0"/>
              <a:t> </a:t>
            </a:r>
            <a:r>
              <a:rPr lang="en-US" sz="1400" dirty="0"/>
              <a:t>H.,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Shen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A.,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Matsukura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F. et al. (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Ga,Mn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)As: A new diluted magnetic semiconductor based on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GaAs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// Applied Physics Letters. — </a:t>
            </a:r>
            <a:r>
              <a:rPr lang="en-US" sz="1400" dirty="0"/>
              <a:t>1996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—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jul.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—Т. 69, no. 3. — P.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363–365</a:t>
            </a:r>
            <a:endParaRPr lang="ru-RU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ru-RU" dirty="0" smtClean="0"/>
              <a:t>=</a:t>
            </a:r>
            <a:r>
              <a:rPr lang="en-US" dirty="0" smtClean="0"/>
              <a:t>&gt; </a:t>
            </a:r>
            <a:r>
              <a:rPr lang="ru-RU" dirty="0" smtClean="0"/>
              <a:t>НТ МПЭ</a:t>
            </a:r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248471" y="191683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err="1"/>
              <a:t>Ga</a:t>
            </a:r>
            <a:r>
              <a:rPr lang="ru-RU" dirty="0"/>
              <a:t>: 3</a:t>
            </a:r>
            <a:r>
              <a:rPr lang="ru-RU" dirty="0" smtClean="0"/>
              <a:t>𝑑10 </a:t>
            </a:r>
            <a:r>
              <a:rPr lang="ru-RU" u="sng" dirty="0"/>
              <a:t>4</a:t>
            </a:r>
            <a:r>
              <a:rPr lang="ru-RU" u="sng" dirty="0" smtClean="0"/>
              <a:t>𝑠</a:t>
            </a:r>
            <a:r>
              <a:rPr lang="ru-RU" u="sng" baseline="30000" dirty="0" smtClean="0"/>
              <a:t>2</a:t>
            </a:r>
            <a:r>
              <a:rPr lang="ru-RU" u="sng" dirty="0" smtClean="0"/>
              <a:t> </a:t>
            </a:r>
            <a:r>
              <a:rPr lang="ru-RU" u="sng" dirty="0"/>
              <a:t>4</a:t>
            </a:r>
            <a:r>
              <a:rPr lang="ru-RU" u="sng" dirty="0" smtClean="0"/>
              <a:t>𝑝</a:t>
            </a:r>
            <a:r>
              <a:rPr lang="ru-RU" u="sng" baseline="30000" dirty="0" smtClean="0"/>
              <a:t>1</a:t>
            </a:r>
            <a:r>
              <a:rPr lang="ru-RU" dirty="0" smtClean="0"/>
              <a:t> </a:t>
            </a:r>
            <a:r>
              <a:rPr lang="ru-RU" dirty="0"/>
              <a:t>(3 </a:t>
            </a:r>
            <a:r>
              <a:rPr lang="ru-RU" dirty="0" err="1" smtClean="0"/>
              <a:t>в.э</a:t>
            </a:r>
            <a:r>
              <a:rPr lang="ru-RU" dirty="0" smtClean="0"/>
              <a:t>.)</a:t>
            </a:r>
          </a:p>
          <a:p>
            <a:r>
              <a:rPr lang="ru-RU" dirty="0" err="1" smtClean="0"/>
              <a:t>As</a:t>
            </a:r>
            <a:r>
              <a:rPr lang="ru-RU" dirty="0"/>
              <a:t>: 3</a:t>
            </a:r>
            <a:r>
              <a:rPr lang="ru-RU" dirty="0" smtClean="0"/>
              <a:t>𝑑10 </a:t>
            </a:r>
            <a:r>
              <a:rPr lang="ru-RU" u="sng" dirty="0"/>
              <a:t>4</a:t>
            </a:r>
            <a:r>
              <a:rPr lang="ru-RU" u="sng" dirty="0" smtClean="0"/>
              <a:t>𝑠</a:t>
            </a:r>
            <a:r>
              <a:rPr lang="ru-RU" u="sng" baseline="30000" dirty="0" smtClean="0"/>
              <a:t>2</a:t>
            </a:r>
            <a:r>
              <a:rPr lang="ru-RU" u="sng" dirty="0" smtClean="0"/>
              <a:t> </a:t>
            </a:r>
            <a:r>
              <a:rPr lang="ru-RU" u="sng" dirty="0"/>
              <a:t>4</a:t>
            </a:r>
            <a:r>
              <a:rPr lang="ru-RU" u="sng" dirty="0" smtClean="0"/>
              <a:t>𝑝</a:t>
            </a:r>
            <a:r>
              <a:rPr lang="ru-RU" u="sng" baseline="30000" dirty="0" smtClean="0"/>
              <a:t>3</a:t>
            </a:r>
            <a:r>
              <a:rPr lang="ru-RU" dirty="0" smtClean="0"/>
              <a:t> </a:t>
            </a:r>
            <a:r>
              <a:rPr lang="ru-RU" dirty="0"/>
              <a:t>(5 </a:t>
            </a:r>
            <a:r>
              <a:rPr lang="ru-RU" dirty="0" err="1"/>
              <a:t>в.э</a:t>
            </a:r>
            <a:r>
              <a:rPr lang="ru-RU" dirty="0"/>
              <a:t>.</a:t>
            </a:r>
            <a:r>
              <a:rPr lang="ru-RU" dirty="0" smtClean="0"/>
              <a:t>)</a:t>
            </a:r>
            <a:endParaRPr lang="en-US" dirty="0" smtClean="0"/>
          </a:p>
          <a:p>
            <a:r>
              <a:rPr lang="en-US" dirty="0" err="1" smtClean="0"/>
              <a:t>Mn</a:t>
            </a:r>
            <a:r>
              <a:rPr lang="en-US" dirty="0"/>
              <a:t>:</a:t>
            </a:r>
            <a:r>
              <a:rPr lang="en-US" dirty="0" smtClean="0"/>
              <a:t> </a:t>
            </a:r>
            <a:r>
              <a:rPr lang="en-US" dirty="0"/>
              <a:t>3</a:t>
            </a:r>
            <a:r>
              <a:rPr lang="ru-RU" dirty="0" smtClean="0"/>
              <a:t>𝑑5 </a:t>
            </a:r>
            <a:r>
              <a:rPr lang="ru-RU" u="sng" dirty="0"/>
              <a:t>4</a:t>
            </a:r>
            <a:r>
              <a:rPr lang="ru-RU" u="sng" dirty="0" smtClean="0"/>
              <a:t>𝑠</a:t>
            </a:r>
            <a:r>
              <a:rPr lang="ru-RU" u="sng" baseline="30000" dirty="0" smtClean="0"/>
              <a:t>2</a:t>
            </a:r>
            <a:r>
              <a:rPr lang="ru-RU" dirty="0"/>
              <a:t> </a:t>
            </a:r>
            <a:r>
              <a:rPr lang="ru-RU" dirty="0" smtClean="0"/>
              <a:t>(2 </a:t>
            </a:r>
            <a:r>
              <a:rPr lang="ru-RU" dirty="0" err="1"/>
              <a:t>в.э</a:t>
            </a:r>
            <a:r>
              <a:rPr lang="ru-RU" dirty="0"/>
              <a:t>.)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541" y="2101032"/>
            <a:ext cx="5109092" cy="304575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623909"/>
            <a:ext cx="2502824" cy="2996952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4369493" y="5601434"/>
            <a:ext cx="39469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 smtClean="0"/>
              <a:t>Конфигурация нейтрального </a:t>
            </a:r>
            <a:r>
              <a:rPr lang="en-US" sz="2000" dirty="0" err="1" smtClean="0"/>
              <a:t>Mn</a:t>
            </a:r>
            <a:r>
              <a:rPr lang="en-US" sz="2000" dirty="0" smtClean="0"/>
              <a:t>? </a:t>
            </a:r>
            <a:endParaRPr lang="ru-RU" sz="2000" dirty="0" smtClean="0"/>
          </a:p>
          <a:p>
            <a:pPr algn="ctr"/>
            <a:r>
              <a:rPr lang="en-US" sz="2000" dirty="0" smtClean="0"/>
              <a:t>(</a:t>
            </a:r>
            <a:r>
              <a:rPr lang="ru-RU" sz="2000" dirty="0" smtClean="0"/>
              <a:t>где дырка?)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7699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 smtClean="0"/>
              <a:t>Объект исследования</a:t>
            </a:r>
            <a:r>
              <a:rPr lang="en-US" sz="3200" dirty="0" smtClean="0"/>
              <a:t>: (</a:t>
            </a:r>
            <a:r>
              <a:rPr lang="en-US" sz="3200" dirty="0" err="1" smtClean="0"/>
              <a:t>Ga,Mn</a:t>
            </a:r>
            <a:r>
              <a:rPr lang="en-US" sz="3200" dirty="0" smtClean="0"/>
              <a:t>)As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8</a:t>
            </a:fld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403648" y="692696"/>
            <a:ext cx="43204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 smtClean="0"/>
              <a:t>Конфигурация нейтрального </a:t>
            </a:r>
            <a:r>
              <a:rPr lang="en-US" sz="2000" dirty="0" err="1" smtClean="0"/>
              <a:t>Mn</a:t>
            </a:r>
            <a:r>
              <a:rPr lang="ru-RU" sz="2000" dirty="0" smtClean="0"/>
              <a:t>?</a:t>
            </a:r>
            <a:r>
              <a:rPr lang="en-US" sz="2000" dirty="0" smtClean="0"/>
              <a:t> (</a:t>
            </a:r>
            <a:r>
              <a:rPr lang="ru-RU" sz="2000" dirty="0" smtClean="0"/>
              <a:t>модель нейтрального акцептора?)</a:t>
            </a:r>
            <a:endParaRPr lang="en-US" sz="2000" dirty="0"/>
          </a:p>
        </p:txBody>
      </p:sp>
      <p:sp>
        <p:nvSpPr>
          <p:cNvPr id="15" name="Стрелка вниз 14"/>
          <p:cNvSpPr/>
          <p:nvPr/>
        </p:nvSpPr>
        <p:spPr>
          <a:xfrm rot="3463208">
            <a:off x="2309829" y="1306632"/>
            <a:ext cx="216024" cy="7296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Стрелка вниз 15"/>
          <p:cNvSpPr/>
          <p:nvPr/>
        </p:nvSpPr>
        <p:spPr>
          <a:xfrm rot="18136792" flipH="1">
            <a:off x="4451587" y="1303149"/>
            <a:ext cx="216024" cy="7445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827584" y="1989030"/>
            <a:ext cx="22119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/>
              <a:t>Слабая связь </a:t>
            </a:r>
            <a:r>
              <a:rPr lang="en-US" sz="1400" dirty="0" err="1" smtClean="0"/>
              <a:t>Mn</a:t>
            </a:r>
            <a:r>
              <a:rPr lang="ru-RU" sz="1400" dirty="0" smtClean="0"/>
              <a:t> и дырки</a:t>
            </a:r>
            <a:r>
              <a:rPr lang="en-US" sz="1400" dirty="0" smtClean="0"/>
              <a:t>,</a:t>
            </a:r>
          </a:p>
          <a:p>
            <a:r>
              <a:rPr lang="en-US" sz="1400" dirty="0" err="1" smtClean="0"/>
              <a:t>Mn</a:t>
            </a:r>
            <a:r>
              <a:rPr lang="en-US" sz="1400" dirty="0" smtClean="0"/>
              <a:t>: 3d</a:t>
            </a:r>
            <a:r>
              <a:rPr lang="en-US" sz="1400" baseline="30000" dirty="0" smtClean="0"/>
              <a:t>5</a:t>
            </a:r>
            <a:r>
              <a:rPr lang="en-US" sz="1400" dirty="0" smtClean="0"/>
              <a:t> </a:t>
            </a:r>
            <a:r>
              <a:rPr lang="ru-RU" sz="1400" dirty="0" smtClean="0"/>
              <a:t>конфигурация</a:t>
            </a:r>
            <a:endParaRPr lang="en-US" sz="1400" dirty="0" smtClean="0"/>
          </a:p>
        </p:txBody>
      </p:sp>
      <p:sp>
        <p:nvSpPr>
          <p:cNvPr id="18" name="Прямоугольник 17"/>
          <p:cNvSpPr/>
          <p:nvPr/>
        </p:nvSpPr>
        <p:spPr>
          <a:xfrm>
            <a:off x="4228992" y="1986693"/>
            <a:ext cx="24312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/>
              <a:t>Сильная связь </a:t>
            </a:r>
            <a:r>
              <a:rPr lang="en-US" sz="1400" dirty="0" err="1" smtClean="0"/>
              <a:t>Mn</a:t>
            </a:r>
            <a:r>
              <a:rPr lang="ru-RU" sz="1400" dirty="0" smtClean="0"/>
              <a:t> и дырки, </a:t>
            </a:r>
            <a:r>
              <a:rPr lang="en-US" sz="1400" dirty="0" err="1" smtClean="0"/>
              <a:t>Mn</a:t>
            </a:r>
            <a:r>
              <a:rPr lang="en-US" sz="1400" dirty="0" smtClean="0"/>
              <a:t>: </a:t>
            </a:r>
            <a:r>
              <a:rPr lang="ru-RU" sz="1400" dirty="0" smtClean="0"/>
              <a:t>3</a:t>
            </a:r>
            <a:r>
              <a:rPr lang="en-US" sz="1400" dirty="0" smtClean="0"/>
              <a:t>d</a:t>
            </a:r>
            <a:r>
              <a:rPr lang="en-US" sz="1400" baseline="30000" dirty="0" smtClean="0"/>
              <a:t>4</a:t>
            </a:r>
            <a:r>
              <a:rPr lang="en-US" sz="1400" dirty="0" smtClean="0"/>
              <a:t> </a:t>
            </a:r>
            <a:r>
              <a:rPr lang="ru-RU" sz="1400" dirty="0" smtClean="0"/>
              <a:t>конфигурация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/>
              <p:cNvSpPr/>
              <p:nvPr/>
            </p:nvSpPr>
            <p:spPr>
              <a:xfrm>
                <a:off x="827585" y="2681441"/>
                <a:ext cx="5976664" cy="1169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400" dirty="0" smtClean="0"/>
                  <a:t>ЭПР </a:t>
                </a:r>
                <a:r>
                  <a:rPr lang="en-US" sz="1400" dirty="0" smtClean="0"/>
                  <a:t>-&gt; Schneider J. </a:t>
                </a:r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et 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al. Electronic structure of the neutral manganese acceptor in gallium arsenide // Physical Review Letters. — </a:t>
                </a:r>
                <a:r>
                  <a:rPr lang="en-US" sz="1400" dirty="0"/>
                  <a:t>1987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. — </a:t>
                </a:r>
                <a:r>
                  <a:rPr lang="en-US" sz="1400" dirty="0" err="1">
                    <a:solidFill>
                      <a:schemeClr val="bg1">
                        <a:lumMod val="50000"/>
                      </a:schemeClr>
                    </a:solidFill>
                  </a:rPr>
                  <a:t>jul.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— </a:t>
                </a:r>
                <a:r>
                  <a:rPr lang="ru-RU" sz="1400" dirty="0">
                    <a:solidFill>
                      <a:schemeClr val="bg1">
                        <a:lumMod val="50000"/>
                      </a:schemeClr>
                    </a:solidFill>
                  </a:rPr>
                  <a:t>Т. 59, 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no. 2. — P. </a:t>
                </a:r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240–243:</a:t>
                </a:r>
              </a:p>
              <a:p>
                <a:r>
                  <a:rPr lang="ru-RU" sz="1400" dirty="0"/>
                  <a:t>В случае </a:t>
                </a:r>
                <a:r>
                  <a:rPr lang="en-US" sz="1400" dirty="0" smtClean="0"/>
                  <a:t>3d4 </a:t>
                </a:r>
                <a:r>
                  <a:rPr lang="ru-RU" sz="1400" dirty="0" smtClean="0"/>
                  <a:t>конфигурации и 𝑇𝑑</a:t>
                </a:r>
                <a:r>
                  <a:rPr lang="ru-RU" sz="1400" dirty="0"/>
                  <a:t>-симметрии: 3/2 ≤ 𝑔(𝑇1) ≤ 2 и 1/2 ≤ 𝑔(𝑇2) ≤ </a:t>
                </a:r>
                <a:r>
                  <a:rPr lang="ru-RU" sz="1400" dirty="0" smtClean="0"/>
                  <a:t>2/3</a:t>
                </a:r>
                <a:r>
                  <a:rPr lang="en-US" sz="1400" dirty="0" smtClean="0"/>
                  <a:t>, </a:t>
                </a:r>
                <a:r>
                  <a:rPr lang="ru-RU" sz="1400" dirty="0" smtClean="0"/>
                  <a:t>наблюдалось: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sz="1400" b="0" i="1" smtClean="0">
                            <a:latin typeface="Cambria Math"/>
                          </a:rPr>
                          <m:t>𝐹</m:t>
                        </m:r>
                        <m:r>
                          <a:rPr lang="en-US" sz="1400" b="0" i="1" smtClean="0">
                            <a:latin typeface="Cambria Math"/>
                          </a:rPr>
                          <m:t>=1</m:t>
                        </m:r>
                      </m:sub>
                    </m:sSub>
                    <m:r>
                      <a:rPr lang="en-US" sz="1400" b="0" i="1" smtClean="0">
                        <a:latin typeface="Cambria Math"/>
                      </a:rPr>
                      <m:t>=2.77</m:t>
                    </m:r>
                  </m:oMath>
                </a14:m>
                <a:endParaRPr lang="ru-RU" sz="1400" dirty="0"/>
              </a:p>
            </p:txBody>
          </p:sp>
        </mc:Choice>
        <mc:Fallback xmlns="">
          <p:sp>
            <p:nvSpPr>
              <p:cNvPr id="19" name="Прямоугольник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5" y="2681441"/>
                <a:ext cx="5976664" cy="1169551"/>
              </a:xfrm>
              <a:prstGeom prst="rect">
                <a:avLst/>
              </a:prstGeom>
              <a:blipFill rotWithShape="1">
                <a:blip r:embed="rId3"/>
                <a:stretch>
                  <a:fillRect l="-306" t="-521" b="-4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Стрелка вправо 19"/>
          <p:cNvSpPr/>
          <p:nvPr/>
        </p:nvSpPr>
        <p:spPr>
          <a:xfrm>
            <a:off x="467544" y="2821828"/>
            <a:ext cx="303005" cy="2424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524" y="1124744"/>
            <a:ext cx="2016224" cy="2475751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850860" y="3933056"/>
            <a:ext cx="597666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/>
              <a:t>ГФЛ </a:t>
            </a:r>
            <a:r>
              <a:rPr lang="en-US" sz="1400" dirty="0" smtClean="0"/>
              <a:t>-&gt; </a:t>
            </a:r>
            <a:r>
              <a:rPr lang="ru-RU" sz="1400" dirty="0"/>
              <a:t>Карлик И. Я.,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Меркулов И. А., Мирлин Д. Н. и др. Намагничивание дырок на акцепторах и поляризация горячей фотолюминесценции в кристаллах </a:t>
            </a:r>
            <a:r>
              <a:rPr lang="ru-RU" sz="1400" dirty="0" err="1">
                <a:solidFill>
                  <a:schemeClr val="bg1">
                    <a:lumMod val="50000"/>
                  </a:schemeClr>
                </a:solidFill>
              </a:rPr>
              <a:t>GaAs:Mn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 // ФТТ. — </a:t>
            </a:r>
            <a:r>
              <a:rPr lang="ru-RU" sz="1400" dirty="0"/>
              <a:t>1982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. — Т. 24. — С. 3550–3557.</a:t>
            </a:r>
          </a:p>
        </p:txBody>
      </p:sp>
      <p:sp>
        <p:nvSpPr>
          <p:cNvPr id="23" name="Стрелка вправо 22"/>
          <p:cNvSpPr/>
          <p:nvPr/>
        </p:nvSpPr>
        <p:spPr>
          <a:xfrm>
            <a:off x="490819" y="4073443"/>
            <a:ext cx="303005" cy="2424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532" y="3900205"/>
            <a:ext cx="2219832" cy="20490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/>
              <p:cNvSpPr/>
              <p:nvPr/>
            </p:nvSpPr>
            <p:spPr>
              <a:xfrm>
                <a:off x="850860" y="4824120"/>
                <a:ext cx="5976664" cy="1169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400" dirty="0" smtClean="0"/>
                  <a:t>НРСПС </a:t>
                </a:r>
                <a:r>
                  <a:rPr lang="en-US" sz="1400" dirty="0"/>
                  <a:t>-&gt; </a:t>
                </a:r>
                <a:r>
                  <a:rPr lang="en-US" sz="1400" dirty="0" err="1"/>
                  <a:t>Sapega</a:t>
                </a:r>
                <a:r>
                  <a:rPr lang="en-US" sz="1400" dirty="0"/>
                  <a:t> V.F.,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>
                        <a:lumMod val="50000"/>
                      </a:schemeClr>
                    </a:solidFill>
                  </a:rPr>
                  <a:t>Ruf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T., Cardona M. Spin-Flip Raman Study of Exchange Interactions in Bulk </a:t>
                </a:r>
                <a:r>
                  <a:rPr lang="en-US" sz="1400" dirty="0" err="1">
                    <a:solidFill>
                      <a:schemeClr val="bg1">
                        <a:lumMod val="50000"/>
                      </a:schemeClr>
                    </a:solidFill>
                  </a:rPr>
                  <a:t>GaAs:Mn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// </a:t>
                </a:r>
                <a:r>
                  <a:rPr lang="en-US" sz="1400" dirty="0" err="1">
                    <a:solidFill>
                      <a:schemeClr val="bg1">
                        <a:lumMod val="50000"/>
                      </a:schemeClr>
                    </a:solidFill>
                  </a:rPr>
                  <a:t>Physica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Status Solidi (b). — </a:t>
                </a:r>
                <a:r>
                  <a:rPr lang="en-US" sz="1400" dirty="0"/>
                  <a:t>2001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. — </a:t>
                </a:r>
                <a:r>
                  <a:rPr lang="en-US" sz="1400" dirty="0" err="1">
                    <a:solidFill>
                      <a:schemeClr val="bg1">
                        <a:lumMod val="50000"/>
                      </a:schemeClr>
                    </a:solidFill>
                  </a:rPr>
                  <a:t>aug.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— </a:t>
                </a:r>
                <a:r>
                  <a:rPr lang="ru-RU" sz="1400" dirty="0">
                    <a:solidFill>
                      <a:schemeClr val="bg1">
                        <a:lumMod val="50000"/>
                      </a:schemeClr>
                    </a:solidFill>
                  </a:rPr>
                  <a:t>Т. 226, 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no. 2. — P. 339–356</a:t>
                </a:r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.</a:t>
                </a:r>
                <a:endParaRPr lang="ru-RU" sz="140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ru-RU" sz="1400" dirty="0" smtClean="0"/>
                  <a:t>Переходы между подуровнями </a:t>
                </a:r>
                <a:r>
                  <a:rPr lang="en-US" sz="1400" dirty="0" smtClean="0"/>
                  <a:t>F=1,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𝐹</m:t>
                        </m:r>
                        <m:r>
                          <a:rPr lang="en-US" sz="1400" i="1">
                            <a:latin typeface="Cambria Math"/>
                          </a:rPr>
                          <m:t>=1</m:t>
                        </m:r>
                      </m:sub>
                    </m:sSub>
                    <m:r>
                      <a:rPr lang="en-US" sz="1400" b="0" i="1" smtClean="0">
                        <a:latin typeface="Cambria Math"/>
                      </a:rPr>
                      <m:t>=2.74</m:t>
                    </m:r>
                  </m:oMath>
                </a14:m>
                <a:r>
                  <a:rPr lang="ru-RU" sz="1400" dirty="0" smtClean="0"/>
                  <a:t>,</a:t>
                </a:r>
              </a:p>
              <a:p>
                <a:r>
                  <a:rPr lang="en-US" sz="1400" dirty="0" smtClean="0"/>
                  <a:t>|A|=2.2 </a:t>
                </a:r>
                <a:r>
                  <a:rPr lang="ru-RU" sz="1400" dirty="0" smtClean="0"/>
                  <a:t>мэВ</a:t>
                </a:r>
                <a:endParaRPr lang="ru-RU" sz="1400" dirty="0"/>
              </a:p>
            </p:txBody>
          </p:sp>
        </mc:Choice>
        <mc:Fallback xmlns="">
          <p:sp>
            <p:nvSpPr>
              <p:cNvPr id="25" name="Прямоугольник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860" y="4824120"/>
                <a:ext cx="5976664" cy="1169551"/>
              </a:xfrm>
              <a:prstGeom prst="rect">
                <a:avLst/>
              </a:prstGeom>
              <a:blipFill rotWithShape="1">
                <a:blip r:embed="rId6"/>
                <a:stretch>
                  <a:fillRect l="-306" t="-521" b="-4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Стрелка вправо 25"/>
          <p:cNvSpPr/>
          <p:nvPr/>
        </p:nvSpPr>
        <p:spPr>
          <a:xfrm>
            <a:off x="490819" y="4964507"/>
            <a:ext cx="303005" cy="2424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729" y="3789040"/>
            <a:ext cx="4132635" cy="247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2" grpId="0"/>
      <p:bldP spid="23" grpId="0" animBg="1"/>
      <p:bldP spid="25" grpId="0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 smtClean="0"/>
              <a:t>Модель слабой связи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9</a:t>
            </a:fld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523115" y="764704"/>
            <a:ext cx="7128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Модель нейтрального акцептора: </a:t>
            </a:r>
            <a:r>
              <a:rPr lang="en-US" dirty="0" smtClean="0"/>
              <a:t>Mn</a:t>
            </a:r>
            <a:r>
              <a:rPr lang="en-US" baseline="30000" dirty="0" smtClean="0"/>
              <a:t>2+</a:t>
            </a:r>
            <a:r>
              <a:rPr lang="en-US" dirty="0" smtClean="0"/>
              <a:t> (3d5) + h (“</a:t>
            </a:r>
            <a:r>
              <a:rPr lang="en-US" dirty="0"/>
              <a:t>c</a:t>
            </a:r>
            <a:r>
              <a:rPr lang="ru-RU" dirty="0" err="1" smtClean="0"/>
              <a:t>лабая</a:t>
            </a:r>
            <a:r>
              <a:rPr lang="ru-RU" dirty="0" smtClean="0"/>
              <a:t> связь</a:t>
            </a:r>
            <a:r>
              <a:rPr lang="en-US" dirty="0" smtClean="0"/>
              <a:t>”)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268760"/>
            <a:ext cx="1671442" cy="171898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483768" y="1233422"/>
            <a:ext cx="619268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/>
              <a:t>Аверкиев Н. С., </a:t>
            </a:r>
            <a:r>
              <a:rPr lang="ru-RU" sz="1400" dirty="0" err="1">
                <a:solidFill>
                  <a:schemeClr val="bg1">
                    <a:lumMod val="50000"/>
                  </a:schemeClr>
                </a:solidFill>
              </a:rPr>
              <a:t>Гуткин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 А. А., Осипов Е. Б., Рещиков М. А. Влияние обменного взаимодействия дырки с 3d-электронами на свойства глубокого 135 акцептора </a:t>
            </a:r>
            <a:r>
              <a:rPr lang="ru-RU" sz="1400" dirty="0" err="1">
                <a:solidFill>
                  <a:schemeClr val="bg1">
                    <a:lumMod val="50000"/>
                  </a:schemeClr>
                </a:solidFill>
              </a:rPr>
              <a:t>Mn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 в арсениде галлия // ФТТ. — </a:t>
            </a:r>
            <a:r>
              <a:rPr lang="ru-RU" sz="1400" dirty="0"/>
              <a:t>1988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. — Т. 30, № 3. — С. 765– 774.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000" y="2564904"/>
            <a:ext cx="2392638" cy="316835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2112627"/>
            <a:ext cx="3616206" cy="42210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16446" y="4244895"/>
                <a:ext cx="227363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𝑀𝑛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ru-RU" i="1" dirty="0">
                  <a:latin typeface="Cambria Math"/>
                  <a:ea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𝑀𝑛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=2,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h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=−1</m:t>
                    </m:r>
                  </m:oMath>
                </a14:m>
                <a:r>
                  <a:rPr lang="en-US" i="1" dirty="0">
                    <a:latin typeface="Cambria Math"/>
                  </a:rPr>
                  <a:t>,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⇒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𝐹</m:t>
                        </m:r>
                        <m:r>
                          <a:rPr lang="en-US" i="1">
                            <a:latin typeface="Cambria Math"/>
                          </a:rPr>
                          <m:t>=1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=11/4</m:t>
                    </m:r>
                  </m:oMath>
                </a14:m>
                <a:r>
                  <a:rPr lang="en-US" dirty="0"/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  <m:r>
                            <a:rPr lang="en-US" i="1">
                              <a:latin typeface="Cambria Math"/>
                            </a:rPr>
                            <m:t>=2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=23/12</m:t>
                      </m:r>
                      <m:r>
                        <a:rPr lang="en-US"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ru-RU" b="0" dirty="0" smtClean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46" y="4244895"/>
                <a:ext cx="2273636" cy="1200329"/>
              </a:xfrm>
              <a:prstGeom prst="rect">
                <a:avLst/>
              </a:prstGeom>
              <a:blipFill rotWithShape="1">
                <a:blip r:embed="rId6"/>
                <a:stretch>
                  <a:fillRect b="-30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19668" y="3140968"/>
                <a:ext cx="2311338" cy="966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ru-RU" b="0" i="1" smtClean="0">
                              <a:latin typeface="Cambria Math"/>
                            </a:rPr>
                            <m:t>обм</m:t>
                          </m:r>
                        </m:sub>
                      </m:sSub>
                    </m:oMath>
                  </m:oMathPara>
                </a14:m>
                <a:endParaRPr lang="ru-RU" b="0" i="1" dirty="0" smtClean="0">
                  <a:latin typeface="Cambria Math"/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ru-RU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/>
                                </a:rPr>
                                <m:t>𝑱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/>
                                    </a:rPr>
                                    <m:t>𝑺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𝐹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=1..4</m:t>
                      </m:r>
                    </m:oMath>
                  </m:oMathPara>
                </a14:m>
                <a:endParaRPr lang="ru-RU" b="0" dirty="0" smtClean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668" y="3140968"/>
                <a:ext cx="2311338" cy="966418"/>
              </a:xfrm>
              <a:prstGeom prst="rect">
                <a:avLst/>
              </a:prstGeom>
              <a:blipFill rotWithShape="1">
                <a:blip r:embed="rId7"/>
                <a:stretch>
                  <a:fillRect b="-25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9314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3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2054</TotalTime>
  <Words>3645</Words>
  <Application>Microsoft Office PowerPoint</Application>
  <PresentationFormat>Экран (4:3)</PresentationFormat>
  <Paragraphs>366</Paragraphs>
  <Slides>34</Slides>
  <Notes>12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35" baseType="lpstr">
      <vt:lpstr>Тема Office</vt:lpstr>
      <vt:lpstr>«Спин-зависимые явления в разбавленном магнитном полупроводнике (Ga,Mn)As и наноструктурах на его основе» (по материалам кандидатской диссертации)</vt:lpstr>
      <vt:lpstr>Цель работы</vt:lpstr>
      <vt:lpstr>Оглавление</vt:lpstr>
      <vt:lpstr>Публикации</vt:lpstr>
      <vt:lpstr>Апробация работы</vt:lpstr>
      <vt:lpstr>Разбавленные магнитные полупроводники</vt:lpstr>
      <vt:lpstr>Объект исследования: (Ga,Mn)As</vt:lpstr>
      <vt:lpstr>Объект исследования: (Ga,Mn)As</vt:lpstr>
      <vt:lpstr>Модель слабой связи</vt:lpstr>
      <vt:lpstr>Глава 3. Энергетическая структура одиночного акцептора Mn в GaAs:Mn</vt:lpstr>
      <vt:lpstr>Глава 3. Энергетическая структура одиночного акцептора Mn в GaAs:Mn</vt:lpstr>
      <vt:lpstr>Глава 3. Энергетическая структура одиночного акцептора Mn в GaAs:Mn</vt:lpstr>
      <vt:lpstr>Глава 3. Энергетическая структура одиночного акцептора Mn в GaAs:Mn</vt:lpstr>
      <vt:lpstr>Глава 3. Основные результаты</vt:lpstr>
      <vt:lpstr>Глава 6. Механизмы дефазировки спинов Mn в ферромагнитном (Ga,Mn)As</vt:lpstr>
      <vt:lpstr>Глава 6. Механизмы дефазировки спинов Mn в ферромагнитном (Ga,Mn)As</vt:lpstr>
      <vt:lpstr>Глава 6. Механизмы дефазировки спинов Mn в ферромагнитном (Ga,Mn)As</vt:lpstr>
      <vt:lpstr>Глава 6. Механизмы дефазировки спинов Mn в ферромагнитном (Ga,Mn)As</vt:lpstr>
      <vt:lpstr>Глава 6. Механизмы дефазировки спинов Mn в ферромагнитном (Ga,Mn)As</vt:lpstr>
      <vt:lpstr>Глава 6. Основные результаты</vt:lpstr>
      <vt:lpstr>Научные положения, выносимые на защиту</vt:lpstr>
      <vt:lpstr>Презентация PowerPoint</vt:lpstr>
      <vt:lpstr>Глава 5. Влияние размерного квантования на спиновую поляризацию дырок в структурах с квантовыми ямами РМП (Ga,Mn)As/AlAs</vt:lpstr>
      <vt:lpstr>Глава 5. Влияние размерного квантования на спиновую поляризацию дырок в структурах с квантовыми ямами РМП (Ga,Mn)As/AlAs</vt:lpstr>
      <vt:lpstr>Глава 5. Влияние размерного квантования на спиновую поляризацию дырок в структурах с квантовыми ямами РМП (Ga,Mn)As/AlAs</vt:lpstr>
      <vt:lpstr>Глава 5. Влияние размерного квантования на спиновую поляризацию дырок в структурах с квантовыми ямами РМП (Ga,Mn)As/AlAs</vt:lpstr>
      <vt:lpstr>Схема экспериментальной установки</vt:lpstr>
      <vt:lpstr>Схема экспериментальной установки</vt:lpstr>
      <vt:lpstr>Разбавленные магнитные полупроводники</vt:lpstr>
      <vt:lpstr>Список сданных экзаменов и опубликованных статей</vt:lpstr>
      <vt:lpstr>1. Метод поляризованной горячей фотолюминесценции</vt:lpstr>
      <vt:lpstr>1. ГФЛ, Результаты</vt:lpstr>
      <vt:lpstr>2. Механизмы поперечной спиновой релаксации ионов Mn в ФМ (Ga,Mn)As. </vt:lpstr>
      <vt:lpstr>2. Механизмы поперечной спиновой релаксации ионов Mn в ФМ (Ga,Mn)As.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Gregory</dc:creator>
  <cp:lastModifiedBy>Grigorii</cp:lastModifiedBy>
  <cp:revision>360</cp:revision>
  <cp:lastPrinted>2016-06-30T11:41:36Z</cp:lastPrinted>
  <dcterms:modified xsi:type="dcterms:W3CDTF">2019-01-18T12:41:26Z</dcterms:modified>
</cp:coreProperties>
</file>